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Arial" charset="1" panose="020B0502020202020204"/>
      <p:regular r:id="rId14"/>
    </p:embeddedFont>
    <p:embeddedFont>
      <p:font typeface="Arial Bold" charset="1" panose="020B0802020202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5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40554" y="1297534"/>
            <a:ext cx="11404113" cy="11487660"/>
          </a:xfrm>
          <a:custGeom>
            <a:avLst/>
            <a:gdLst/>
            <a:ahLst/>
            <a:cxnLst/>
            <a:rect r="r" b="b" t="t" l="l"/>
            <a:pathLst>
              <a:path h="11487660" w="11404113">
                <a:moveTo>
                  <a:pt x="0" y="0"/>
                </a:moveTo>
                <a:lnTo>
                  <a:pt x="11404113" y="0"/>
                </a:lnTo>
                <a:lnTo>
                  <a:pt x="11404113" y="11487660"/>
                </a:lnTo>
                <a:lnTo>
                  <a:pt x="0" y="11487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1383774">
            <a:off x="7565571" y="197405"/>
            <a:ext cx="11226909" cy="14341591"/>
            <a:chOff x="0" y="0"/>
            <a:chExt cx="2956881" cy="37772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56881" cy="3777209"/>
            </a:xfrm>
            <a:custGeom>
              <a:avLst/>
              <a:gdLst/>
              <a:ahLst/>
              <a:cxnLst/>
              <a:rect r="r" b="b" t="t" l="l"/>
              <a:pathLst>
                <a:path h="3777209" w="2956881">
                  <a:moveTo>
                    <a:pt x="0" y="0"/>
                  </a:moveTo>
                  <a:lnTo>
                    <a:pt x="2956881" y="0"/>
                  </a:lnTo>
                  <a:lnTo>
                    <a:pt x="2956881" y="3777209"/>
                  </a:lnTo>
                  <a:lnTo>
                    <a:pt x="0" y="3777209"/>
                  </a:lnTo>
                  <a:close/>
                </a:path>
              </a:pathLst>
            </a:custGeom>
            <a:gradFill rotWithShape="true">
              <a:gsLst>
                <a:gs pos="0">
                  <a:srgbClr val="141519">
                    <a:alpha val="100000"/>
                  </a:srgbClr>
                </a:gs>
                <a:gs pos="100000">
                  <a:srgbClr val="141519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28575"/>
              <a:ext cx="2956881" cy="37486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67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1383774">
            <a:off x="7012072" y="108644"/>
            <a:ext cx="10773748" cy="14341591"/>
            <a:chOff x="0" y="0"/>
            <a:chExt cx="2837530" cy="37772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837530" cy="3777209"/>
            </a:xfrm>
            <a:custGeom>
              <a:avLst/>
              <a:gdLst/>
              <a:ahLst/>
              <a:cxnLst/>
              <a:rect r="r" b="b" t="t" l="l"/>
              <a:pathLst>
                <a:path h="3777209" w="2837530">
                  <a:moveTo>
                    <a:pt x="0" y="0"/>
                  </a:moveTo>
                  <a:lnTo>
                    <a:pt x="2837530" y="0"/>
                  </a:lnTo>
                  <a:lnTo>
                    <a:pt x="2837530" y="3777209"/>
                  </a:lnTo>
                  <a:lnTo>
                    <a:pt x="0" y="3777209"/>
                  </a:lnTo>
                  <a:close/>
                </a:path>
              </a:pathLst>
            </a:custGeom>
            <a:gradFill rotWithShape="true">
              <a:gsLst>
                <a:gs pos="0">
                  <a:srgbClr val="141519">
                    <a:alpha val="100000"/>
                  </a:srgbClr>
                </a:gs>
                <a:gs pos="100000">
                  <a:srgbClr val="141519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2837530" cy="37486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6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173721" y="6791336"/>
            <a:ext cx="3353748" cy="717442"/>
            <a:chOff x="0" y="0"/>
            <a:chExt cx="4471665" cy="956590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4471665" cy="956590"/>
              <a:chOff x="0" y="0"/>
              <a:chExt cx="1899754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99754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899754">
                    <a:moveTo>
                      <a:pt x="1696554" y="0"/>
                    </a:moveTo>
                    <a:cubicBezTo>
                      <a:pt x="1808778" y="0"/>
                      <a:pt x="1899754" y="90976"/>
                      <a:pt x="1899754" y="203200"/>
                    </a:cubicBezTo>
                    <a:cubicBezTo>
                      <a:pt x="1899754" y="315424"/>
                      <a:pt x="1808778" y="406400"/>
                      <a:pt x="169655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899754" cy="444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592008" y="290055"/>
              <a:ext cx="3449865" cy="494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06"/>
                </a:lnSpc>
              </a:pPr>
              <a:r>
                <a:rPr lang="en-US" sz="262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Nelson Nkari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139121" y="-203610"/>
            <a:ext cx="3099872" cy="3099872"/>
          </a:xfrm>
          <a:custGeom>
            <a:avLst/>
            <a:gdLst/>
            <a:ahLst/>
            <a:cxnLst/>
            <a:rect r="r" b="b" t="t" l="l"/>
            <a:pathLst>
              <a:path h="3099872" w="3099872">
                <a:moveTo>
                  <a:pt x="0" y="0"/>
                </a:moveTo>
                <a:lnTo>
                  <a:pt x="3099872" y="0"/>
                </a:lnTo>
                <a:lnTo>
                  <a:pt x="3099872" y="3099873"/>
                </a:lnTo>
                <a:lnTo>
                  <a:pt x="0" y="309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054482" y="3239163"/>
            <a:ext cx="11692645" cy="3302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88"/>
              </a:lnSpc>
            </a:pPr>
            <a:r>
              <a:rPr lang="en-US" sz="9078" spc="-145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Pupillage in the Age of Artificial Intelligence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5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4011154">
            <a:off x="14044924" y="1464134"/>
            <a:ext cx="17403374" cy="18180272"/>
            <a:chOff x="0" y="0"/>
            <a:chExt cx="4583605" cy="47882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83605" cy="4788220"/>
            </a:xfrm>
            <a:custGeom>
              <a:avLst/>
              <a:gdLst/>
              <a:ahLst/>
              <a:cxnLst/>
              <a:rect r="r" b="b" t="t" l="l"/>
              <a:pathLst>
                <a:path h="4788220" w="4583605">
                  <a:moveTo>
                    <a:pt x="0" y="0"/>
                  </a:moveTo>
                  <a:lnTo>
                    <a:pt x="4583605" y="0"/>
                  </a:lnTo>
                  <a:lnTo>
                    <a:pt x="4583605" y="4788220"/>
                  </a:lnTo>
                  <a:lnTo>
                    <a:pt x="0" y="4788220"/>
                  </a:lnTo>
                  <a:close/>
                </a:path>
              </a:pathLst>
            </a:custGeom>
            <a:gradFill rotWithShape="true">
              <a:gsLst>
                <a:gs pos="0">
                  <a:srgbClr val="27DDDF">
                    <a:alpha val="0"/>
                  </a:srgbClr>
                </a:gs>
                <a:gs pos="100000">
                  <a:srgbClr val="27DDD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4583605" cy="47691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054482" y="2262850"/>
            <a:ext cx="5784422" cy="6645580"/>
            <a:chOff x="0" y="0"/>
            <a:chExt cx="812800" cy="93380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933806"/>
            </a:xfrm>
            <a:custGeom>
              <a:avLst/>
              <a:gdLst/>
              <a:ahLst/>
              <a:cxnLst/>
              <a:rect r="r" b="b" t="t" l="l"/>
              <a:pathLst>
                <a:path h="933806" w="812800">
                  <a:moveTo>
                    <a:pt x="65582" y="0"/>
                  </a:moveTo>
                  <a:lnTo>
                    <a:pt x="747218" y="0"/>
                  </a:lnTo>
                  <a:cubicBezTo>
                    <a:pt x="783438" y="0"/>
                    <a:pt x="812800" y="29362"/>
                    <a:pt x="812800" y="65582"/>
                  </a:cubicBezTo>
                  <a:lnTo>
                    <a:pt x="812800" y="868224"/>
                  </a:lnTo>
                  <a:cubicBezTo>
                    <a:pt x="812800" y="885617"/>
                    <a:pt x="805890" y="902298"/>
                    <a:pt x="793591" y="914597"/>
                  </a:cubicBezTo>
                  <a:cubicBezTo>
                    <a:pt x="781292" y="926896"/>
                    <a:pt x="764611" y="933806"/>
                    <a:pt x="747218" y="933806"/>
                  </a:cubicBezTo>
                  <a:lnTo>
                    <a:pt x="65582" y="933806"/>
                  </a:lnTo>
                  <a:cubicBezTo>
                    <a:pt x="29362" y="933806"/>
                    <a:pt x="0" y="904444"/>
                    <a:pt x="0" y="868224"/>
                  </a:cubicBezTo>
                  <a:lnTo>
                    <a:pt x="0" y="65582"/>
                  </a:lnTo>
                  <a:cubicBezTo>
                    <a:pt x="0" y="29362"/>
                    <a:pt x="29362" y="0"/>
                    <a:pt x="65582" y="0"/>
                  </a:cubicBezTo>
                  <a:close/>
                </a:path>
              </a:pathLst>
            </a:custGeom>
            <a:blipFill>
              <a:blip r:embed="rId2"/>
              <a:stretch>
                <a:fillRect l="-36219" t="0" r="-36219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054482" y="4949018"/>
            <a:ext cx="5784422" cy="3959411"/>
            <a:chOff x="0" y="0"/>
            <a:chExt cx="1523469" cy="10428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23469" cy="1042808"/>
            </a:xfrm>
            <a:custGeom>
              <a:avLst/>
              <a:gdLst/>
              <a:ahLst/>
              <a:cxnLst/>
              <a:rect r="r" b="b" t="t" l="l"/>
              <a:pathLst>
                <a:path h="1042808" w="1523469">
                  <a:moveTo>
                    <a:pt x="68259" y="0"/>
                  </a:moveTo>
                  <a:lnTo>
                    <a:pt x="1455210" y="0"/>
                  </a:lnTo>
                  <a:cubicBezTo>
                    <a:pt x="1473314" y="0"/>
                    <a:pt x="1490675" y="7192"/>
                    <a:pt x="1503476" y="19993"/>
                  </a:cubicBezTo>
                  <a:cubicBezTo>
                    <a:pt x="1516278" y="32794"/>
                    <a:pt x="1523469" y="50155"/>
                    <a:pt x="1523469" y="68259"/>
                  </a:cubicBezTo>
                  <a:lnTo>
                    <a:pt x="1523469" y="974549"/>
                  </a:lnTo>
                  <a:cubicBezTo>
                    <a:pt x="1523469" y="1012247"/>
                    <a:pt x="1492908" y="1042808"/>
                    <a:pt x="1455210" y="1042808"/>
                  </a:cubicBezTo>
                  <a:lnTo>
                    <a:pt x="68259" y="1042808"/>
                  </a:lnTo>
                  <a:cubicBezTo>
                    <a:pt x="50155" y="1042808"/>
                    <a:pt x="32794" y="1035616"/>
                    <a:pt x="19993" y="1022815"/>
                  </a:cubicBezTo>
                  <a:cubicBezTo>
                    <a:pt x="7192" y="1010014"/>
                    <a:pt x="0" y="992652"/>
                    <a:pt x="0" y="974549"/>
                  </a:cubicBezTo>
                  <a:lnTo>
                    <a:pt x="0" y="68259"/>
                  </a:lnTo>
                  <a:cubicBezTo>
                    <a:pt x="0" y="30561"/>
                    <a:pt x="30561" y="0"/>
                    <a:pt x="6825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141519">
                    <a:alpha val="0"/>
                  </a:srgbClr>
                </a:gs>
                <a:gs pos="100000">
                  <a:srgbClr val="141519">
                    <a:alpha val="57000"/>
                  </a:srgbClr>
                </a:gs>
              </a:gsLst>
              <a:lin ang="54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19050"/>
              <a:ext cx="1523469" cy="10237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932970" y="2262850"/>
            <a:ext cx="7089518" cy="705218"/>
            <a:chOff x="0" y="0"/>
            <a:chExt cx="1849401" cy="18396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849401" cy="183966"/>
            </a:xfrm>
            <a:custGeom>
              <a:avLst/>
              <a:gdLst/>
              <a:ahLst/>
              <a:cxnLst/>
              <a:rect r="r" b="b" t="t" l="l"/>
              <a:pathLst>
                <a:path h="183966" w="1849401">
                  <a:moveTo>
                    <a:pt x="22932" y="0"/>
                  </a:moveTo>
                  <a:lnTo>
                    <a:pt x="1826469" y="0"/>
                  </a:lnTo>
                  <a:cubicBezTo>
                    <a:pt x="1832551" y="0"/>
                    <a:pt x="1838384" y="2416"/>
                    <a:pt x="1842685" y="6717"/>
                  </a:cubicBezTo>
                  <a:cubicBezTo>
                    <a:pt x="1846985" y="11017"/>
                    <a:pt x="1849401" y="16850"/>
                    <a:pt x="1849401" y="22932"/>
                  </a:cubicBezTo>
                  <a:lnTo>
                    <a:pt x="1849401" y="161034"/>
                  </a:lnTo>
                  <a:cubicBezTo>
                    <a:pt x="1849401" y="173699"/>
                    <a:pt x="1839134" y="183966"/>
                    <a:pt x="1826469" y="183966"/>
                  </a:cubicBezTo>
                  <a:lnTo>
                    <a:pt x="22932" y="183966"/>
                  </a:lnTo>
                  <a:cubicBezTo>
                    <a:pt x="10267" y="183966"/>
                    <a:pt x="0" y="173699"/>
                    <a:pt x="0" y="161034"/>
                  </a:cubicBezTo>
                  <a:lnTo>
                    <a:pt x="0" y="22932"/>
                  </a:lnTo>
                  <a:cubicBezTo>
                    <a:pt x="0" y="10267"/>
                    <a:pt x="10267" y="0"/>
                    <a:pt x="22932" y="0"/>
                  </a:cubicBezTo>
                  <a:close/>
                </a:path>
              </a:pathLst>
            </a:custGeom>
            <a:solidFill>
              <a:srgbClr val="202127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19050"/>
              <a:ext cx="1849401" cy="164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932970" y="3253947"/>
            <a:ext cx="7089518" cy="705218"/>
            <a:chOff x="0" y="0"/>
            <a:chExt cx="1849401" cy="18396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49401" cy="183966"/>
            </a:xfrm>
            <a:custGeom>
              <a:avLst/>
              <a:gdLst/>
              <a:ahLst/>
              <a:cxnLst/>
              <a:rect r="r" b="b" t="t" l="l"/>
              <a:pathLst>
                <a:path h="183966" w="1849401">
                  <a:moveTo>
                    <a:pt x="22932" y="0"/>
                  </a:moveTo>
                  <a:lnTo>
                    <a:pt x="1826469" y="0"/>
                  </a:lnTo>
                  <a:cubicBezTo>
                    <a:pt x="1832551" y="0"/>
                    <a:pt x="1838384" y="2416"/>
                    <a:pt x="1842685" y="6717"/>
                  </a:cubicBezTo>
                  <a:cubicBezTo>
                    <a:pt x="1846985" y="11017"/>
                    <a:pt x="1849401" y="16850"/>
                    <a:pt x="1849401" y="22932"/>
                  </a:cubicBezTo>
                  <a:lnTo>
                    <a:pt x="1849401" y="161034"/>
                  </a:lnTo>
                  <a:cubicBezTo>
                    <a:pt x="1849401" y="173699"/>
                    <a:pt x="1839134" y="183966"/>
                    <a:pt x="1826469" y="183966"/>
                  </a:cubicBezTo>
                  <a:lnTo>
                    <a:pt x="22932" y="183966"/>
                  </a:lnTo>
                  <a:cubicBezTo>
                    <a:pt x="10267" y="183966"/>
                    <a:pt x="0" y="173699"/>
                    <a:pt x="0" y="161034"/>
                  </a:cubicBezTo>
                  <a:lnTo>
                    <a:pt x="0" y="22932"/>
                  </a:lnTo>
                  <a:cubicBezTo>
                    <a:pt x="0" y="10267"/>
                    <a:pt x="10267" y="0"/>
                    <a:pt x="22932" y="0"/>
                  </a:cubicBezTo>
                  <a:close/>
                </a:path>
              </a:pathLst>
            </a:custGeom>
            <a:solidFill>
              <a:srgbClr val="202127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19050"/>
              <a:ext cx="1849401" cy="164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932970" y="4243800"/>
            <a:ext cx="7089518" cy="705218"/>
            <a:chOff x="0" y="0"/>
            <a:chExt cx="1849401" cy="18396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49401" cy="183966"/>
            </a:xfrm>
            <a:custGeom>
              <a:avLst/>
              <a:gdLst/>
              <a:ahLst/>
              <a:cxnLst/>
              <a:rect r="r" b="b" t="t" l="l"/>
              <a:pathLst>
                <a:path h="183966" w="1849401">
                  <a:moveTo>
                    <a:pt x="22932" y="0"/>
                  </a:moveTo>
                  <a:lnTo>
                    <a:pt x="1826469" y="0"/>
                  </a:lnTo>
                  <a:cubicBezTo>
                    <a:pt x="1832551" y="0"/>
                    <a:pt x="1838384" y="2416"/>
                    <a:pt x="1842685" y="6717"/>
                  </a:cubicBezTo>
                  <a:cubicBezTo>
                    <a:pt x="1846985" y="11017"/>
                    <a:pt x="1849401" y="16850"/>
                    <a:pt x="1849401" y="22932"/>
                  </a:cubicBezTo>
                  <a:lnTo>
                    <a:pt x="1849401" y="161034"/>
                  </a:lnTo>
                  <a:cubicBezTo>
                    <a:pt x="1849401" y="173699"/>
                    <a:pt x="1839134" y="183966"/>
                    <a:pt x="1826469" y="183966"/>
                  </a:cubicBezTo>
                  <a:lnTo>
                    <a:pt x="22932" y="183966"/>
                  </a:lnTo>
                  <a:cubicBezTo>
                    <a:pt x="10267" y="183966"/>
                    <a:pt x="0" y="173699"/>
                    <a:pt x="0" y="161034"/>
                  </a:cubicBezTo>
                  <a:lnTo>
                    <a:pt x="0" y="22932"/>
                  </a:lnTo>
                  <a:cubicBezTo>
                    <a:pt x="0" y="10267"/>
                    <a:pt x="10267" y="0"/>
                    <a:pt x="22932" y="0"/>
                  </a:cubicBezTo>
                  <a:close/>
                </a:path>
              </a:pathLst>
            </a:custGeom>
            <a:solidFill>
              <a:srgbClr val="20212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19050"/>
              <a:ext cx="1849401" cy="164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932970" y="5233653"/>
            <a:ext cx="7089518" cy="705218"/>
            <a:chOff x="0" y="0"/>
            <a:chExt cx="1849401" cy="18396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849401" cy="183966"/>
            </a:xfrm>
            <a:custGeom>
              <a:avLst/>
              <a:gdLst/>
              <a:ahLst/>
              <a:cxnLst/>
              <a:rect r="r" b="b" t="t" l="l"/>
              <a:pathLst>
                <a:path h="183966" w="1849401">
                  <a:moveTo>
                    <a:pt x="22932" y="0"/>
                  </a:moveTo>
                  <a:lnTo>
                    <a:pt x="1826469" y="0"/>
                  </a:lnTo>
                  <a:cubicBezTo>
                    <a:pt x="1832551" y="0"/>
                    <a:pt x="1838384" y="2416"/>
                    <a:pt x="1842685" y="6717"/>
                  </a:cubicBezTo>
                  <a:cubicBezTo>
                    <a:pt x="1846985" y="11017"/>
                    <a:pt x="1849401" y="16850"/>
                    <a:pt x="1849401" y="22932"/>
                  </a:cubicBezTo>
                  <a:lnTo>
                    <a:pt x="1849401" y="161034"/>
                  </a:lnTo>
                  <a:cubicBezTo>
                    <a:pt x="1849401" y="173699"/>
                    <a:pt x="1839134" y="183966"/>
                    <a:pt x="1826469" y="183966"/>
                  </a:cubicBezTo>
                  <a:lnTo>
                    <a:pt x="22932" y="183966"/>
                  </a:lnTo>
                  <a:cubicBezTo>
                    <a:pt x="10267" y="183966"/>
                    <a:pt x="0" y="173699"/>
                    <a:pt x="0" y="161034"/>
                  </a:cubicBezTo>
                  <a:lnTo>
                    <a:pt x="0" y="22932"/>
                  </a:lnTo>
                  <a:cubicBezTo>
                    <a:pt x="0" y="10267"/>
                    <a:pt x="10267" y="0"/>
                    <a:pt x="22932" y="0"/>
                  </a:cubicBezTo>
                  <a:close/>
                </a:path>
              </a:pathLst>
            </a:custGeom>
            <a:solidFill>
              <a:srgbClr val="202127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19050"/>
              <a:ext cx="1849401" cy="164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8932970" y="6223506"/>
            <a:ext cx="7089518" cy="705218"/>
            <a:chOff x="0" y="0"/>
            <a:chExt cx="1849401" cy="18396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849401" cy="183966"/>
            </a:xfrm>
            <a:custGeom>
              <a:avLst/>
              <a:gdLst/>
              <a:ahLst/>
              <a:cxnLst/>
              <a:rect r="r" b="b" t="t" l="l"/>
              <a:pathLst>
                <a:path h="183966" w="1849401">
                  <a:moveTo>
                    <a:pt x="22932" y="0"/>
                  </a:moveTo>
                  <a:lnTo>
                    <a:pt x="1826469" y="0"/>
                  </a:lnTo>
                  <a:cubicBezTo>
                    <a:pt x="1832551" y="0"/>
                    <a:pt x="1838384" y="2416"/>
                    <a:pt x="1842685" y="6717"/>
                  </a:cubicBezTo>
                  <a:cubicBezTo>
                    <a:pt x="1846985" y="11017"/>
                    <a:pt x="1849401" y="16850"/>
                    <a:pt x="1849401" y="22932"/>
                  </a:cubicBezTo>
                  <a:lnTo>
                    <a:pt x="1849401" y="161034"/>
                  </a:lnTo>
                  <a:cubicBezTo>
                    <a:pt x="1849401" y="173699"/>
                    <a:pt x="1839134" y="183966"/>
                    <a:pt x="1826469" y="183966"/>
                  </a:cubicBezTo>
                  <a:lnTo>
                    <a:pt x="22932" y="183966"/>
                  </a:lnTo>
                  <a:cubicBezTo>
                    <a:pt x="10267" y="183966"/>
                    <a:pt x="0" y="173699"/>
                    <a:pt x="0" y="161034"/>
                  </a:cubicBezTo>
                  <a:lnTo>
                    <a:pt x="0" y="22932"/>
                  </a:lnTo>
                  <a:cubicBezTo>
                    <a:pt x="0" y="10267"/>
                    <a:pt x="10267" y="0"/>
                    <a:pt x="22932" y="0"/>
                  </a:cubicBezTo>
                  <a:close/>
                </a:path>
              </a:pathLst>
            </a:custGeom>
            <a:solidFill>
              <a:srgbClr val="202127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19050"/>
              <a:ext cx="1849401" cy="164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9423448" y="2515621"/>
            <a:ext cx="3088392" cy="285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423448" y="3506718"/>
            <a:ext cx="5170303" cy="507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has AI Disrupted the Legal Profession?</a:t>
            </a:r>
          </a:p>
          <a:p>
            <a:pPr algn="l">
              <a:lnSpc>
                <a:spcPts val="1793"/>
              </a:lnSpc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2670283" y="6589357"/>
            <a:ext cx="4238502" cy="184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06"/>
              </a:lnSpc>
            </a:pPr>
            <a:r>
              <a:rPr lang="en-US" sz="7280" spc="-116" b="true">
                <a:solidFill>
                  <a:srgbClr val="27DDDF"/>
                </a:solidFill>
                <a:latin typeface="Arial Bold"/>
                <a:ea typeface="Arial Bold"/>
                <a:cs typeface="Arial Bold"/>
                <a:sym typeface="Arial Bold"/>
              </a:rPr>
              <a:t>table of</a:t>
            </a:r>
          </a:p>
          <a:p>
            <a:pPr algn="l">
              <a:lnSpc>
                <a:spcPts val="6406"/>
              </a:lnSpc>
            </a:pPr>
            <a:r>
              <a:rPr lang="en-US" sz="7280" spc="-116" b="true">
                <a:solidFill>
                  <a:srgbClr val="27DDDF"/>
                </a:solidFill>
                <a:latin typeface="Arial Bold"/>
                <a:ea typeface="Arial Bold"/>
                <a:cs typeface="Arial Bold"/>
                <a:sym typeface="Arial Bold"/>
              </a:rPr>
              <a:t>contents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423448" y="4496571"/>
            <a:ext cx="6976667" cy="507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the Impact of this Disruption on Legal Training?</a:t>
            </a:r>
          </a:p>
          <a:p>
            <a:pPr algn="l">
              <a:lnSpc>
                <a:spcPts val="1793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9423448" y="5486424"/>
            <a:ext cx="6394957" cy="507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to Adjust Training Programmes to Embrace AI</a:t>
            </a:r>
          </a:p>
          <a:p>
            <a:pPr algn="l">
              <a:lnSpc>
                <a:spcPts val="1793"/>
              </a:lnSpc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9423448" y="6476276"/>
            <a:ext cx="6394957" cy="507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Strategies for Integrating AI into your Workflows</a:t>
            </a:r>
          </a:p>
          <a:p>
            <a:pPr algn="l">
              <a:lnSpc>
                <a:spcPts val="1793"/>
              </a:lnSpc>
            </a:pP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-139121" y="-203610"/>
            <a:ext cx="3099872" cy="3099872"/>
          </a:xfrm>
          <a:custGeom>
            <a:avLst/>
            <a:gdLst/>
            <a:ahLst/>
            <a:cxnLst/>
            <a:rect r="r" b="b" t="t" l="l"/>
            <a:pathLst>
              <a:path h="3099872" w="3099872">
                <a:moveTo>
                  <a:pt x="0" y="0"/>
                </a:moveTo>
                <a:lnTo>
                  <a:pt x="3099872" y="0"/>
                </a:lnTo>
                <a:lnTo>
                  <a:pt x="3099872" y="3099873"/>
                </a:lnTo>
                <a:lnTo>
                  <a:pt x="0" y="309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5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54482" y="3353770"/>
            <a:ext cx="7089518" cy="4154485"/>
            <a:chOff x="0" y="0"/>
            <a:chExt cx="1867198" cy="109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67198" cy="1094185"/>
            </a:xfrm>
            <a:custGeom>
              <a:avLst/>
              <a:gdLst/>
              <a:ahLst/>
              <a:cxnLst/>
              <a:rect r="r" b="b" t="t" l="l"/>
              <a:pathLst>
                <a:path h="1094185" w="1867198">
                  <a:moveTo>
                    <a:pt x="41497" y="0"/>
                  </a:moveTo>
                  <a:lnTo>
                    <a:pt x="1825701" y="0"/>
                  </a:lnTo>
                  <a:cubicBezTo>
                    <a:pt x="1836707" y="0"/>
                    <a:pt x="1847262" y="4372"/>
                    <a:pt x="1855044" y="12154"/>
                  </a:cubicBezTo>
                  <a:cubicBezTo>
                    <a:pt x="1862826" y="19936"/>
                    <a:pt x="1867198" y="30491"/>
                    <a:pt x="1867198" y="41497"/>
                  </a:cubicBezTo>
                  <a:lnTo>
                    <a:pt x="1867198" y="1052688"/>
                  </a:lnTo>
                  <a:cubicBezTo>
                    <a:pt x="1867198" y="1075607"/>
                    <a:pt x="1848620" y="1094185"/>
                    <a:pt x="1825701" y="1094185"/>
                  </a:cubicBezTo>
                  <a:lnTo>
                    <a:pt x="41497" y="1094185"/>
                  </a:lnTo>
                  <a:cubicBezTo>
                    <a:pt x="30491" y="1094185"/>
                    <a:pt x="19936" y="1089813"/>
                    <a:pt x="12154" y="1082031"/>
                  </a:cubicBezTo>
                  <a:cubicBezTo>
                    <a:pt x="4372" y="1074249"/>
                    <a:pt x="0" y="1063694"/>
                    <a:pt x="0" y="1052688"/>
                  </a:cubicBezTo>
                  <a:lnTo>
                    <a:pt x="0" y="41497"/>
                  </a:lnTo>
                  <a:cubicBezTo>
                    <a:pt x="0" y="30491"/>
                    <a:pt x="4372" y="19936"/>
                    <a:pt x="12154" y="12154"/>
                  </a:cubicBezTo>
                  <a:cubicBezTo>
                    <a:pt x="19936" y="4372"/>
                    <a:pt x="30491" y="0"/>
                    <a:pt x="41497" y="0"/>
                  </a:cubicBezTo>
                  <a:close/>
                </a:path>
              </a:pathLst>
            </a:custGeom>
            <a:solidFill>
              <a:srgbClr val="20212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1867198" cy="10751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439465" y="2343150"/>
            <a:ext cx="6583024" cy="7943850"/>
            <a:chOff x="0" y="0"/>
            <a:chExt cx="1733800" cy="209220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33801" cy="2092207"/>
            </a:xfrm>
            <a:custGeom>
              <a:avLst/>
              <a:gdLst/>
              <a:ahLst/>
              <a:cxnLst/>
              <a:rect r="r" b="b" t="t" l="l"/>
              <a:pathLst>
                <a:path h="2092207" w="1733801">
                  <a:moveTo>
                    <a:pt x="44690" y="0"/>
                  </a:moveTo>
                  <a:lnTo>
                    <a:pt x="1689111" y="0"/>
                  </a:lnTo>
                  <a:cubicBezTo>
                    <a:pt x="1713792" y="0"/>
                    <a:pt x="1733801" y="20008"/>
                    <a:pt x="1733801" y="44690"/>
                  </a:cubicBezTo>
                  <a:lnTo>
                    <a:pt x="1733801" y="2047518"/>
                  </a:lnTo>
                  <a:cubicBezTo>
                    <a:pt x="1733801" y="2059370"/>
                    <a:pt x="1729092" y="2070737"/>
                    <a:pt x="1720711" y="2079118"/>
                  </a:cubicBezTo>
                  <a:cubicBezTo>
                    <a:pt x="1712330" y="2087499"/>
                    <a:pt x="1700963" y="2092207"/>
                    <a:pt x="1689111" y="2092207"/>
                  </a:cubicBezTo>
                  <a:lnTo>
                    <a:pt x="44690" y="2092207"/>
                  </a:lnTo>
                  <a:cubicBezTo>
                    <a:pt x="32837" y="2092207"/>
                    <a:pt x="21470" y="2087499"/>
                    <a:pt x="13089" y="2079118"/>
                  </a:cubicBezTo>
                  <a:cubicBezTo>
                    <a:pt x="4708" y="2070737"/>
                    <a:pt x="0" y="2059370"/>
                    <a:pt x="0" y="2047518"/>
                  </a:cubicBezTo>
                  <a:lnTo>
                    <a:pt x="0" y="44690"/>
                  </a:lnTo>
                  <a:cubicBezTo>
                    <a:pt x="0" y="32837"/>
                    <a:pt x="4708" y="21470"/>
                    <a:pt x="13089" y="13089"/>
                  </a:cubicBezTo>
                  <a:cubicBezTo>
                    <a:pt x="21470" y="4708"/>
                    <a:pt x="32837" y="0"/>
                    <a:pt x="44690" y="0"/>
                  </a:cubicBezTo>
                  <a:close/>
                </a:path>
              </a:pathLst>
            </a:custGeom>
            <a:solidFill>
              <a:srgbClr val="20212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1733800" cy="20731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054482" y="2234275"/>
            <a:ext cx="7089518" cy="1119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53"/>
              </a:lnSpc>
            </a:pPr>
            <a:r>
              <a:rPr lang="en-US" sz="7166" spc="-3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What is AI?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44875" y="3947323"/>
            <a:ext cx="4226447" cy="39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2"/>
              </a:lnSpc>
            </a:pPr>
            <a:r>
              <a:rPr lang="en-US" sz="2454" spc="-103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Large Language Models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44875" y="4534155"/>
            <a:ext cx="6198795" cy="272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69536" indent="-184768" lvl="1">
              <a:lnSpc>
                <a:spcPts val="2396"/>
              </a:lnSpc>
              <a:buFont typeface="Arial"/>
              <a:buChar char="•"/>
            </a:pPr>
            <a:r>
              <a:rPr lang="en-US" sz="17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 Models that are trained to understand, interact, and generate content using human language. </a:t>
            </a:r>
          </a:p>
          <a:p>
            <a:pPr algn="l" marL="369536" indent="-184768" lvl="1">
              <a:lnSpc>
                <a:spcPts val="2396"/>
              </a:lnSpc>
              <a:buFont typeface="Arial"/>
              <a:buChar char="•"/>
            </a:pPr>
            <a:r>
              <a:rPr lang="en-US" sz="17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Trained on vast amounts of text data.</a:t>
            </a:r>
          </a:p>
          <a:p>
            <a:pPr algn="l" marL="369536" indent="-184768" lvl="1">
              <a:lnSpc>
                <a:spcPts val="2396"/>
              </a:lnSpc>
              <a:buFont typeface="Arial"/>
              <a:buChar char="•"/>
            </a:pPr>
            <a:r>
              <a:rPr lang="en-US" sz="17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LLMs can process complex legal language, summarize lengthy documents, draft contracts or pleadings, extract key information from case law or statutes, and even assist in legal research.</a:t>
            </a:r>
          </a:p>
          <a:p>
            <a:pPr algn="l" marL="369536" indent="-184768" lvl="1">
              <a:lnSpc>
                <a:spcPts val="2396"/>
              </a:lnSpc>
              <a:buFont typeface="Arial"/>
              <a:buChar char="•"/>
            </a:pPr>
            <a:r>
              <a:rPr lang="en-US" sz="17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LLMS are relevant to legal practice because they can handle some of the nuance and formality of the profession.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179697" y="3010141"/>
            <a:ext cx="1823626" cy="39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2"/>
              </a:lnSpc>
            </a:pPr>
            <a:r>
              <a:rPr lang="en-US" sz="2454" spc="-103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Algorithms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179697" y="3794519"/>
            <a:ext cx="5102560" cy="1407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Set of steps, process, or instructions to solve a problem or complete a task.</a:t>
            </a:r>
          </a:p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Useful in legal research, document review and analysis, and predictive analytics.</a:t>
            </a:r>
          </a:p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-139121" y="-203610"/>
            <a:ext cx="3099872" cy="3099872"/>
          </a:xfrm>
          <a:custGeom>
            <a:avLst/>
            <a:gdLst/>
            <a:ahLst/>
            <a:cxnLst/>
            <a:rect r="r" b="b" t="t" l="l"/>
            <a:pathLst>
              <a:path h="3099872" w="3099872">
                <a:moveTo>
                  <a:pt x="0" y="0"/>
                </a:moveTo>
                <a:lnTo>
                  <a:pt x="3099872" y="0"/>
                </a:lnTo>
                <a:lnTo>
                  <a:pt x="3099872" y="3099873"/>
                </a:lnTo>
                <a:lnTo>
                  <a:pt x="0" y="3099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179697" y="5640432"/>
            <a:ext cx="2696192" cy="39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2"/>
              </a:lnSpc>
            </a:pPr>
            <a:r>
              <a:rPr lang="en-US" sz="2454" spc="-103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Machine Learning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179697" y="6424810"/>
            <a:ext cx="5102560" cy="2512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subset of AI that utilizes statistical algorithms to learn from existing data, improve, and generalize/predict outcomes or classify information.</a:t>
            </a:r>
          </a:p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ML Systems can perform tasks without explicit instructions or without being explicitly programmed for every scenario.</a:t>
            </a:r>
          </a:p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ML algorithms are being used to power most of the analytical and predictive AI tools being used by lawyers.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5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54482" y="2262850"/>
            <a:ext cx="6964686" cy="7701843"/>
            <a:chOff x="0" y="0"/>
            <a:chExt cx="1834320" cy="20284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34320" cy="2028469"/>
            </a:xfrm>
            <a:custGeom>
              <a:avLst/>
              <a:gdLst/>
              <a:ahLst/>
              <a:cxnLst/>
              <a:rect r="r" b="b" t="t" l="l"/>
              <a:pathLst>
                <a:path h="2028469" w="1834320">
                  <a:moveTo>
                    <a:pt x="56691" y="0"/>
                  </a:moveTo>
                  <a:lnTo>
                    <a:pt x="1777629" y="0"/>
                  </a:lnTo>
                  <a:cubicBezTo>
                    <a:pt x="1808939" y="0"/>
                    <a:pt x="1834320" y="25382"/>
                    <a:pt x="1834320" y="56691"/>
                  </a:cubicBezTo>
                  <a:lnTo>
                    <a:pt x="1834320" y="1971778"/>
                  </a:lnTo>
                  <a:cubicBezTo>
                    <a:pt x="1834320" y="1986813"/>
                    <a:pt x="1828348" y="2001233"/>
                    <a:pt x="1817716" y="2011864"/>
                  </a:cubicBezTo>
                  <a:cubicBezTo>
                    <a:pt x="1807084" y="2022496"/>
                    <a:pt x="1792664" y="2028469"/>
                    <a:pt x="1777629" y="2028469"/>
                  </a:cubicBezTo>
                  <a:lnTo>
                    <a:pt x="56691" y="2028469"/>
                  </a:lnTo>
                  <a:cubicBezTo>
                    <a:pt x="41656" y="2028469"/>
                    <a:pt x="27236" y="2022496"/>
                    <a:pt x="16605" y="2011864"/>
                  </a:cubicBezTo>
                  <a:cubicBezTo>
                    <a:pt x="5973" y="2001233"/>
                    <a:pt x="0" y="1986813"/>
                    <a:pt x="0" y="1971778"/>
                  </a:cubicBezTo>
                  <a:lnTo>
                    <a:pt x="0" y="56691"/>
                  </a:lnTo>
                  <a:cubicBezTo>
                    <a:pt x="0" y="41656"/>
                    <a:pt x="5973" y="27236"/>
                    <a:pt x="16605" y="16605"/>
                  </a:cubicBezTo>
                  <a:cubicBezTo>
                    <a:pt x="27236" y="5973"/>
                    <a:pt x="41656" y="0"/>
                    <a:pt x="56691" y="0"/>
                  </a:cubicBezTo>
                  <a:close/>
                </a:path>
              </a:pathLst>
            </a:custGeom>
            <a:solidFill>
              <a:srgbClr val="20212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1834320" cy="20094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594212" y="2438995"/>
            <a:ext cx="5434050" cy="705218"/>
            <a:chOff x="0" y="0"/>
            <a:chExt cx="1417549" cy="183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17549" cy="183966"/>
            </a:xfrm>
            <a:custGeom>
              <a:avLst/>
              <a:gdLst/>
              <a:ahLst/>
              <a:cxnLst/>
              <a:rect r="r" b="b" t="t" l="l"/>
              <a:pathLst>
                <a:path h="183966" w="1417549">
                  <a:moveTo>
                    <a:pt x="29919" y="0"/>
                  </a:moveTo>
                  <a:lnTo>
                    <a:pt x="1387630" y="0"/>
                  </a:lnTo>
                  <a:cubicBezTo>
                    <a:pt x="1404154" y="0"/>
                    <a:pt x="1417549" y="13395"/>
                    <a:pt x="1417549" y="29919"/>
                  </a:cubicBezTo>
                  <a:lnTo>
                    <a:pt x="1417549" y="154047"/>
                  </a:lnTo>
                  <a:cubicBezTo>
                    <a:pt x="1417549" y="170571"/>
                    <a:pt x="1404154" y="183966"/>
                    <a:pt x="1387630" y="183966"/>
                  </a:cubicBezTo>
                  <a:lnTo>
                    <a:pt x="29919" y="183966"/>
                  </a:lnTo>
                  <a:cubicBezTo>
                    <a:pt x="13395" y="183966"/>
                    <a:pt x="0" y="170571"/>
                    <a:pt x="0" y="154047"/>
                  </a:cubicBezTo>
                  <a:lnTo>
                    <a:pt x="0" y="29919"/>
                  </a:lnTo>
                  <a:cubicBezTo>
                    <a:pt x="0" y="13395"/>
                    <a:pt x="13395" y="0"/>
                    <a:pt x="299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1417549" cy="164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94212" y="3428848"/>
            <a:ext cx="5434050" cy="705218"/>
            <a:chOff x="0" y="0"/>
            <a:chExt cx="1417549" cy="18396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17549" cy="183966"/>
            </a:xfrm>
            <a:custGeom>
              <a:avLst/>
              <a:gdLst/>
              <a:ahLst/>
              <a:cxnLst/>
              <a:rect r="r" b="b" t="t" l="l"/>
              <a:pathLst>
                <a:path h="183966" w="1417549">
                  <a:moveTo>
                    <a:pt x="29919" y="0"/>
                  </a:moveTo>
                  <a:lnTo>
                    <a:pt x="1387630" y="0"/>
                  </a:lnTo>
                  <a:cubicBezTo>
                    <a:pt x="1404154" y="0"/>
                    <a:pt x="1417549" y="13395"/>
                    <a:pt x="1417549" y="29919"/>
                  </a:cubicBezTo>
                  <a:lnTo>
                    <a:pt x="1417549" y="154047"/>
                  </a:lnTo>
                  <a:cubicBezTo>
                    <a:pt x="1417549" y="170571"/>
                    <a:pt x="1404154" y="183966"/>
                    <a:pt x="1387630" y="183966"/>
                  </a:cubicBezTo>
                  <a:lnTo>
                    <a:pt x="29919" y="183966"/>
                  </a:lnTo>
                  <a:cubicBezTo>
                    <a:pt x="13395" y="183966"/>
                    <a:pt x="0" y="170571"/>
                    <a:pt x="0" y="154047"/>
                  </a:cubicBezTo>
                  <a:lnTo>
                    <a:pt x="0" y="29919"/>
                  </a:lnTo>
                  <a:cubicBezTo>
                    <a:pt x="0" y="13395"/>
                    <a:pt x="13395" y="0"/>
                    <a:pt x="299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1417549" cy="164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594212" y="4418700"/>
            <a:ext cx="5434050" cy="705218"/>
            <a:chOff x="0" y="0"/>
            <a:chExt cx="1417549" cy="1839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17549" cy="183966"/>
            </a:xfrm>
            <a:custGeom>
              <a:avLst/>
              <a:gdLst/>
              <a:ahLst/>
              <a:cxnLst/>
              <a:rect r="r" b="b" t="t" l="l"/>
              <a:pathLst>
                <a:path h="183966" w="1417549">
                  <a:moveTo>
                    <a:pt x="29919" y="0"/>
                  </a:moveTo>
                  <a:lnTo>
                    <a:pt x="1387630" y="0"/>
                  </a:lnTo>
                  <a:cubicBezTo>
                    <a:pt x="1404154" y="0"/>
                    <a:pt x="1417549" y="13395"/>
                    <a:pt x="1417549" y="29919"/>
                  </a:cubicBezTo>
                  <a:lnTo>
                    <a:pt x="1417549" y="154047"/>
                  </a:lnTo>
                  <a:cubicBezTo>
                    <a:pt x="1417549" y="170571"/>
                    <a:pt x="1404154" y="183966"/>
                    <a:pt x="1387630" y="183966"/>
                  </a:cubicBezTo>
                  <a:lnTo>
                    <a:pt x="29919" y="183966"/>
                  </a:lnTo>
                  <a:cubicBezTo>
                    <a:pt x="13395" y="183966"/>
                    <a:pt x="0" y="170571"/>
                    <a:pt x="0" y="154047"/>
                  </a:cubicBezTo>
                  <a:lnTo>
                    <a:pt x="0" y="29919"/>
                  </a:lnTo>
                  <a:cubicBezTo>
                    <a:pt x="0" y="13395"/>
                    <a:pt x="13395" y="0"/>
                    <a:pt x="299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19050"/>
              <a:ext cx="1417549" cy="164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594212" y="5408553"/>
            <a:ext cx="5434050" cy="705218"/>
            <a:chOff x="0" y="0"/>
            <a:chExt cx="1417549" cy="18396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17549" cy="183966"/>
            </a:xfrm>
            <a:custGeom>
              <a:avLst/>
              <a:gdLst/>
              <a:ahLst/>
              <a:cxnLst/>
              <a:rect r="r" b="b" t="t" l="l"/>
              <a:pathLst>
                <a:path h="183966" w="1417549">
                  <a:moveTo>
                    <a:pt x="29919" y="0"/>
                  </a:moveTo>
                  <a:lnTo>
                    <a:pt x="1387630" y="0"/>
                  </a:lnTo>
                  <a:cubicBezTo>
                    <a:pt x="1404154" y="0"/>
                    <a:pt x="1417549" y="13395"/>
                    <a:pt x="1417549" y="29919"/>
                  </a:cubicBezTo>
                  <a:lnTo>
                    <a:pt x="1417549" y="154047"/>
                  </a:lnTo>
                  <a:cubicBezTo>
                    <a:pt x="1417549" y="170571"/>
                    <a:pt x="1404154" y="183966"/>
                    <a:pt x="1387630" y="183966"/>
                  </a:cubicBezTo>
                  <a:lnTo>
                    <a:pt x="29919" y="183966"/>
                  </a:lnTo>
                  <a:cubicBezTo>
                    <a:pt x="13395" y="183966"/>
                    <a:pt x="0" y="170571"/>
                    <a:pt x="0" y="154047"/>
                  </a:cubicBezTo>
                  <a:lnTo>
                    <a:pt x="0" y="29919"/>
                  </a:lnTo>
                  <a:cubicBezTo>
                    <a:pt x="0" y="13395"/>
                    <a:pt x="13395" y="0"/>
                    <a:pt x="299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19050"/>
              <a:ext cx="1417549" cy="164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084690" y="2691766"/>
            <a:ext cx="3088392" cy="255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17"/>
              </a:lnSpc>
            </a:pPr>
            <a:r>
              <a:rPr lang="en-US" sz="18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Automation of Routine Tasks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084690" y="3681618"/>
            <a:ext cx="4603901" cy="255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17"/>
              </a:lnSpc>
            </a:pPr>
            <a:r>
              <a:rPr lang="en-US" sz="18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 Powered Legal Research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084690" y="4671471"/>
            <a:ext cx="4037499" cy="255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17"/>
              </a:lnSpc>
            </a:pPr>
            <a:r>
              <a:rPr lang="en-US" sz="18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Electronic Document Discovery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084690" y="5661324"/>
            <a:ext cx="3088392" cy="255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17"/>
              </a:lnSpc>
            </a:pPr>
            <a:r>
              <a:rPr lang="en-US" sz="18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Predictive Analytics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811474" y="3077081"/>
            <a:ext cx="5036482" cy="1645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17"/>
              </a:lnSpc>
            </a:pPr>
            <a:r>
              <a:rPr lang="en-US" sz="5690" spc="-238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AI Disruption in Legal Practice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811474" y="4762703"/>
            <a:ext cx="5085733" cy="4417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0321" indent="-170161" lvl="1">
              <a:lnSpc>
                <a:spcPts val="25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biggest disruption has been to the methodology of legal work. i.e how modern lawyers think, analyze, and approach legal problems</a:t>
            </a:r>
          </a:p>
          <a:p>
            <a:pPr algn="l" marL="340321" indent="-170161" lvl="1">
              <a:lnSpc>
                <a:spcPts val="25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emergence of analytical tools is shifting the legal reasoning from a doctrine-first approach to a data-driven approach.</a:t>
            </a:r>
          </a:p>
          <a:p>
            <a:pPr algn="l" marL="340321" indent="-170161" lvl="1">
              <a:lnSpc>
                <a:spcPts val="25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 is no longer linear in textbooks and databases but is powered by context-aware AI search algorithms.</a:t>
            </a:r>
          </a:p>
          <a:p>
            <a:pPr algn="l" marL="340321" indent="-170161" lvl="1">
              <a:lnSpc>
                <a:spcPts val="25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While human intuition is still a large part of legal work and decision making, the process of arriving at a decision is increasingly reliant on AI.</a:t>
            </a:r>
          </a:p>
          <a:p>
            <a:pPr algn="l" marL="340321" indent="-170161" lvl="1">
              <a:lnSpc>
                <a:spcPts val="25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methodology of legal work now include tech fluency as a core component.</a:t>
            </a:r>
          </a:p>
        </p:txBody>
      </p:sp>
      <p:grpSp>
        <p:nvGrpSpPr>
          <p:cNvPr name="Group 23" id="23"/>
          <p:cNvGrpSpPr/>
          <p:nvPr/>
        </p:nvGrpSpPr>
        <p:grpSpPr>
          <a:xfrm rot="-4011154">
            <a:off x="13539775" y="1196864"/>
            <a:ext cx="17403374" cy="18180272"/>
            <a:chOff x="0" y="0"/>
            <a:chExt cx="4583605" cy="478822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583605" cy="4788220"/>
            </a:xfrm>
            <a:custGeom>
              <a:avLst/>
              <a:gdLst/>
              <a:ahLst/>
              <a:cxnLst/>
              <a:rect r="r" b="b" t="t" l="l"/>
              <a:pathLst>
                <a:path h="4788220" w="4583605">
                  <a:moveTo>
                    <a:pt x="0" y="0"/>
                  </a:moveTo>
                  <a:lnTo>
                    <a:pt x="4583605" y="0"/>
                  </a:lnTo>
                  <a:lnTo>
                    <a:pt x="4583605" y="4788220"/>
                  </a:lnTo>
                  <a:lnTo>
                    <a:pt x="0" y="4788220"/>
                  </a:lnTo>
                  <a:close/>
                </a:path>
              </a:pathLst>
            </a:custGeom>
            <a:gradFill rotWithShape="true">
              <a:gsLst>
                <a:gs pos="0">
                  <a:srgbClr val="27DDDF">
                    <a:alpha val="0"/>
                  </a:srgbClr>
                </a:gs>
                <a:gs pos="100000">
                  <a:srgbClr val="27DDD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19050"/>
              <a:ext cx="4583605" cy="47691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-139121" y="-203610"/>
            <a:ext cx="3099872" cy="3099872"/>
          </a:xfrm>
          <a:custGeom>
            <a:avLst/>
            <a:gdLst/>
            <a:ahLst/>
            <a:cxnLst/>
            <a:rect r="r" b="b" t="t" l="l"/>
            <a:pathLst>
              <a:path h="3099872" w="3099872">
                <a:moveTo>
                  <a:pt x="0" y="0"/>
                </a:moveTo>
                <a:lnTo>
                  <a:pt x="3099872" y="0"/>
                </a:lnTo>
                <a:lnTo>
                  <a:pt x="3099872" y="3099873"/>
                </a:lnTo>
                <a:lnTo>
                  <a:pt x="0" y="3099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9594212" y="6399521"/>
            <a:ext cx="5434050" cy="705218"/>
            <a:chOff x="0" y="0"/>
            <a:chExt cx="1417549" cy="18396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417549" cy="183966"/>
            </a:xfrm>
            <a:custGeom>
              <a:avLst/>
              <a:gdLst/>
              <a:ahLst/>
              <a:cxnLst/>
              <a:rect r="r" b="b" t="t" l="l"/>
              <a:pathLst>
                <a:path h="183966" w="1417549">
                  <a:moveTo>
                    <a:pt x="29919" y="0"/>
                  </a:moveTo>
                  <a:lnTo>
                    <a:pt x="1387630" y="0"/>
                  </a:lnTo>
                  <a:cubicBezTo>
                    <a:pt x="1404154" y="0"/>
                    <a:pt x="1417549" y="13395"/>
                    <a:pt x="1417549" y="29919"/>
                  </a:cubicBezTo>
                  <a:lnTo>
                    <a:pt x="1417549" y="154047"/>
                  </a:lnTo>
                  <a:cubicBezTo>
                    <a:pt x="1417549" y="170571"/>
                    <a:pt x="1404154" y="183966"/>
                    <a:pt x="1387630" y="183966"/>
                  </a:cubicBezTo>
                  <a:lnTo>
                    <a:pt x="29919" y="183966"/>
                  </a:lnTo>
                  <a:cubicBezTo>
                    <a:pt x="13395" y="183966"/>
                    <a:pt x="0" y="170571"/>
                    <a:pt x="0" y="154047"/>
                  </a:cubicBezTo>
                  <a:lnTo>
                    <a:pt x="0" y="29919"/>
                  </a:lnTo>
                  <a:cubicBezTo>
                    <a:pt x="0" y="13395"/>
                    <a:pt x="13395" y="0"/>
                    <a:pt x="299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19050"/>
              <a:ext cx="1417549" cy="164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10084690" y="6652292"/>
            <a:ext cx="4466127" cy="255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17"/>
              </a:lnSpc>
            </a:pPr>
            <a:r>
              <a:rPr lang="en-US" sz="18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Litigation Analysis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9594212" y="7390490"/>
            <a:ext cx="5434050" cy="705218"/>
            <a:chOff x="0" y="0"/>
            <a:chExt cx="1417549" cy="183966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417549" cy="183966"/>
            </a:xfrm>
            <a:custGeom>
              <a:avLst/>
              <a:gdLst/>
              <a:ahLst/>
              <a:cxnLst/>
              <a:rect r="r" b="b" t="t" l="l"/>
              <a:pathLst>
                <a:path h="183966" w="1417549">
                  <a:moveTo>
                    <a:pt x="29919" y="0"/>
                  </a:moveTo>
                  <a:lnTo>
                    <a:pt x="1387630" y="0"/>
                  </a:lnTo>
                  <a:cubicBezTo>
                    <a:pt x="1404154" y="0"/>
                    <a:pt x="1417549" y="13395"/>
                    <a:pt x="1417549" y="29919"/>
                  </a:cubicBezTo>
                  <a:lnTo>
                    <a:pt x="1417549" y="154047"/>
                  </a:lnTo>
                  <a:cubicBezTo>
                    <a:pt x="1417549" y="170571"/>
                    <a:pt x="1404154" y="183966"/>
                    <a:pt x="1387630" y="183966"/>
                  </a:cubicBezTo>
                  <a:lnTo>
                    <a:pt x="29919" y="183966"/>
                  </a:lnTo>
                  <a:cubicBezTo>
                    <a:pt x="13395" y="183966"/>
                    <a:pt x="0" y="170571"/>
                    <a:pt x="0" y="154047"/>
                  </a:cubicBezTo>
                  <a:lnTo>
                    <a:pt x="0" y="29919"/>
                  </a:lnTo>
                  <a:cubicBezTo>
                    <a:pt x="0" y="13395"/>
                    <a:pt x="13395" y="0"/>
                    <a:pt x="299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19050"/>
              <a:ext cx="1417549" cy="164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0084690" y="7643260"/>
            <a:ext cx="4466127" cy="255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17"/>
              </a:lnSpc>
            </a:pPr>
            <a:r>
              <a:rPr lang="en-US" sz="18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Document Analysis and Review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9594212" y="8381458"/>
            <a:ext cx="5434050" cy="705218"/>
            <a:chOff x="0" y="0"/>
            <a:chExt cx="1417549" cy="18396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417549" cy="183966"/>
            </a:xfrm>
            <a:custGeom>
              <a:avLst/>
              <a:gdLst/>
              <a:ahLst/>
              <a:cxnLst/>
              <a:rect r="r" b="b" t="t" l="l"/>
              <a:pathLst>
                <a:path h="183966" w="1417549">
                  <a:moveTo>
                    <a:pt x="29919" y="0"/>
                  </a:moveTo>
                  <a:lnTo>
                    <a:pt x="1387630" y="0"/>
                  </a:lnTo>
                  <a:cubicBezTo>
                    <a:pt x="1404154" y="0"/>
                    <a:pt x="1417549" y="13395"/>
                    <a:pt x="1417549" y="29919"/>
                  </a:cubicBezTo>
                  <a:lnTo>
                    <a:pt x="1417549" y="154047"/>
                  </a:lnTo>
                  <a:cubicBezTo>
                    <a:pt x="1417549" y="170571"/>
                    <a:pt x="1404154" y="183966"/>
                    <a:pt x="1387630" y="183966"/>
                  </a:cubicBezTo>
                  <a:lnTo>
                    <a:pt x="29919" y="183966"/>
                  </a:lnTo>
                  <a:cubicBezTo>
                    <a:pt x="13395" y="183966"/>
                    <a:pt x="0" y="170571"/>
                    <a:pt x="0" y="154047"/>
                  </a:cubicBezTo>
                  <a:lnTo>
                    <a:pt x="0" y="29919"/>
                  </a:lnTo>
                  <a:cubicBezTo>
                    <a:pt x="0" y="13395"/>
                    <a:pt x="13395" y="0"/>
                    <a:pt x="299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19050"/>
              <a:ext cx="1417549" cy="164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0084690" y="8634229"/>
            <a:ext cx="3088392" cy="255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17"/>
              </a:lnSpc>
            </a:pPr>
            <a:r>
              <a:rPr lang="en-US" sz="18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Document Automation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5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54482" y="2277799"/>
            <a:ext cx="6658966" cy="6630631"/>
            <a:chOff x="0" y="0"/>
            <a:chExt cx="1644419" cy="16374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44419" cy="1637421"/>
            </a:xfrm>
            <a:custGeom>
              <a:avLst/>
              <a:gdLst/>
              <a:ahLst/>
              <a:cxnLst/>
              <a:rect r="r" b="b" t="t" l="l"/>
              <a:pathLst>
                <a:path h="1637421" w="1644419">
                  <a:moveTo>
                    <a:pt x="33716" y="0"/>
                  </a:moveTo>
                  <a:lnTo>
                    <a:pt x="1610703" y="0"/>
                  </a:lnTo>
                  <a:cubicBezTo>
                    <a:pt x="1619645" y="0"/>
                    <a:pt x="1628221" y="3552"/>
                    <a:pt x="1634543" y="9875"/>
                  </a:cubicBezTo>
                  <a:cubicBezTo>
                    <a:pt x="1640867" y="16198"/>
                    <a:pt x="1644419" y="24774"/>
                    <a:pt x="1644419" y="33716"/>
                  </a:cubicBezTo>
                  <a:lnTo>
                    <a:pt x="1644419" y="1603705"/>
                  </a:lnTo>
                  <a:cubicBezTo>
                    <a:pt x="1644419" y="1612647"/>
                    <a:pt x="1640867" y="1621223"/>
                    <a:pt x="1634543" y="1627546"/>
                  </a:cubicBezTo>
                  <a:cubicBezTo>
                    <a:pt x="1628221" y="1633869"/>
                    <a:pt x="1619645" y="1637421"/>
                    <a:pt x="1610703" y="1637421"/>
                  </a:cubicBezTo>
                  <a:lnTo>
                    <a:pt x="33716" y="1637421"/>
                  </a:lnTo>
                  <a:cubicBezTo>
                    <a:pt x="24774" y="1637421"/>
                    <a:pt x="16198" y="1633869"/>
                    <a:pt x="9875" y="1627546"/>
                  </a:cubicBezTo>
                  <a:cubicBezTo>
                    <a:pt x="3552" y="1621223"/>
                    <a:pt x="0" y="1612647"/>
                    <a:pt x="0" y="1603705"/>
                  </a:cubicBezTo>
                  <a:lnTo>
                    <a:pt x="0" y="33716"/>
                  </a:lnTo>
                  <a:cubicBezTo>
                    <a:pt x="0" y="24774"/>
                    <a:pt x="3552" y="16198"/>
                    <a:pt x="9875" y="9875"/>
                  </a:cubicBezTo>
                  <a:cubicBezTo>
                    <a:pt x="16198" y="3552"/>
                    <a:pt x="24774" y="0"/>
                    <a:pt x="33716" y="0"/>
                  </a:cubicBezTo>
                  <a:close/>
                </a:path>
              </a:pathLst>
            </a:custGeom>
            <a:blipFill>
              <a:blip r:embed="rId2"/>
              <a:stretch>
                <a:fillRect l="-24727" t="0" r="-2472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054482" y="4580882"/>
            <a:ext cx="8679644" cy="4327547"/>
            <a:chOff x="0" y="0"/>
            <a:chExt cx="2285997" cy="11397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85997" cy="1139766"/>
            </a:xfrm>
            <a:custGeom>
              <a:avLst/>
              <a:gdLst/>
              <a:ahLst/>
              <a:cxnLst/>
              <a:rect r="r" b="b" t="t" l="l"/>
              <a:pathLst>
                <a:path h="1139766" w="2285997">
                  <a:moveTo>
                    <a:pt x="24975" y="0"/>
                  </a:moveTo>
                  <a:lnTo>
                    <a:pt x="2261022" y="0"/>
                  </a:lnTo>
                  <a:cubicBezTo>
                    <a:pt x="2267646" y="0"/>
                    <a:pt x="2273998" y="2631"/>
                    <a:pt x="2278682" y="7315"/>
                  </a:cubicBezTo>
                  <a:cubicBezTo>
                    <a:pt x="2283366" y="11999"/>
                    <a:pt x="2285997" y="18351"/>
                    <a:pt x="2285997" y="24975"/>
                  </a:cubicBezTo>
                  <a:lnTo>
                    <a:pt x="2285997" y="1114791"/>
                  </a:lnTo>
                  <a:cubicBezTo>
                    <a:pt x="2285997" y="1121414"/>
                    <a:pt x="2283366" y="1127767"/>
                    <a:pt x="2278682" y="1132451"/>
                  </a:cubicBezTo>
                  <a:cubicBezTo>
                    <a:pt x="2273998" y="1137134"/>
                    <a:pt x="2267646" y="1139766"/>
                    <a:pt x="2261022" y="1139766"/>
                  </a:cubicBezTo>
                  <a:lnTo>
                    <a:pt x="24975" y="1139766"/>
                  </a:lnTo>
                  <a:cubicBezTo>
                    <a:pt x="18351" y="1139766"/>
                    <a:pt x="11999" y="1137134"/>
                    <a:pt x="7315" y="1132451"/>
                  </a:cubicBezTo>
                  <a:cubicBezTo>
                    <a:pt x="2631" y="1127767"/>
                    <a:pt x="0" y="1121414"/>
                    <a:pt x="0" y="1114791"/>
                  </a:cubicBezTo>
                  <a:lnTo>
                    <a:pt x="0" y="24975"/>
                  </a:lnTo>
                  <a:cubicBezTo>
                    <a:pt x="0" y="18351"/>
                    <a:pt x="2631" y="11999"/>
                    <a:pt x="7315" y="7315"/>
                  </a:cubicBezTo>
                  <a:cubicBezTo>
                    <a:pt x="11999" y="2631"/>
                    <a:pt x="18351" y="0"/>
                    <a:pt x="2497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141519">
                    <a:alpha val="0"/>
                  </a:srgbClr>
                </a:gs>
                <a:gs pos="100000">
                  <a:srgbClr val="141519">
                    <a:alpha val="94500"/>
                  </a:srgbClr>
                </a:gs>
              </a:gsLst>
              <a:lin ang="540000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19050"/>
              <a:ext cx="2285997" cy="1120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643756" y="5354299"/>
            <a:ext cx="5480419" cy="2395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17"/>
              </a:lnSpc>
            </a:pPr>
            <a:r>
              <a:rPr lang="en-US" sz="5690" spc="-238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The Impact of AI Disruption on Legal Training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2001574"/>
            <a:ext cx="6878489" cy="1274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6"/>
              </a:lnSpc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Legal Education and Training has traditionally been centered on theory, precedent, and doctrinal mastery. This is being challenged by a new reality where data, algorithms, and digital tools are part of the lawyer’s everyday environment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144000" y="3457025"/>
            <a:ext cx="6878489" cy="1928425"/>
            <a:chOff x="0" y="0"/>
            <a:chExt cx="1794351" cy="5030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94352" cy="503057"/>
            </a:xfrm>
            <a:custGeom>
              <a:avLst/>
              <a:gdLst/>
              <a:ahLst/>
              <a:cxnLst/>
              <a:rect r="r" b="b" t="t" l="l"/>
              <a:pathLst>
                <a:path h="503057" w="1794352">
                  <a:moveTo>
                    <a:pt x="23636" y="0"/>
                  </a:moveTo>
                  <a:lnTo>
                    <a:pt x="1770716" y="0"/>
                  </a:lnTo>
                  <a:cubicBezTo>
                    <a:pt x="1776984" y="0"/>
                    <a:pt x="1782996" y="2490"/>
                    <a:pt x="1787429" y="6923"/>
                  </a:cubicBezTo>
                  <a:cubicBezTo>
                    <a:pt x="1791861" y="11355"/>
                    <a:pt x="1794352" y="17367"/>
                    <a:pt x="1794352" y="23636"/>
                  </a:cubicBezTo>
                  <a:lnTo>
                    <a:pt x="1794352" y="479421"/>
                  </a:lnTo>
                  <a:cubicBezTo>
                    <a:pt x="1794352" y="485690"/>
                    <a:pt x="1791861" y="491702"/>
                    <a:pt x="1787429" y="496134"/>
                  </a:cubicBezTo>
                  <a:cubicBezTo>
                    <a:pt x="1782996" y="500567"/>
                    <a:pt x="1776984" y="503057"/>
                    <a:pt x="1770716" y="503057"/>
                  </a:cubicBezTo>
                  <a:lnTo>
                    <a:pt x="23636" y="503057"/>
                  </a:lnTo>
                  <a:cubicBezTo>
                    <a:pt x="17367" y="503057"/>
                    <a:pt x="11355" y="500567"/>
                    <a:pt x="6923" y="496134"/>
                  </a:cubicBezTo>
                  <a:cubicBezTo>
                    <a:pt x="2490" y="491702"/>
                    <a:pt x="0" y="485690"/>
                    <a:pt x="0" y="479421"/>
                  </a:cubicBezTo>
                  <a:lnTo>
                    <a:pt x="0" y="23636"/>
                  </a:lnTo>
                  <a:cubicBezTo>
                    <a:pt x="0" y="17367"/>
                    <a:pt x="2490" y="11355"/>
                    <a:pt x="6923" y="6923"/>
                  </a:cubicBezTo>
                  <a:cubicBezTo>
                    <a:pt x="11355" y="2490"/>
                    <a:pt x="17367" y="0"/>
                    <a:pt x="23636" y="0"/>
                  </a:cubicBezTo>
                  <a:close/>
                </a:path>
              </a:pathLst>
            </a:custGeom>
            <a:solidFill>
              <a:srgbClr val="20212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19050"/>
              <a:ext cx="1794351" cy="484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144000" y="5631234"/>
            <a:ext cx="6878489" cy="1571019"/>
            <a:chOff x="0" y="0"/>
            <a:chExt cx="1794351" cy="40982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94352" cy="409823"/>
            </a:xfrm>
            <a:custGeom>
              <a:avLst/>
              <a:gdLst/>
              <a:ahLst/>
              <a:cxnLst/>
              <a:rect r="r" b="b" t="t" l="l"/>
              <a:pathLst>
                <a:path h="409823" w="1794352">
                  <a:moveTo>
                    <a:pt x="23636" y="0"/>
                  </a:moveTo>
                  <a:lnTo>
                    <a:pt x="1770716" y="0"/>
                  </a:lnTo>
                  <a:cubicBezTo>
                    <a:pt x="1776984" y="0"/>
                    <a:pt x="1782996" y="2490"/>
                    <a:pt x="1787429" y="6923"/>
                  </a:cubicBezTo>
                  <a:cubicBezTo>
                    <a:pt x="1791861" y="11355"/>
                    <a:pt x="1794352" y="17367"/>
                    <a:pt x="1794352" y="23636"/>
                  </a:cubicBezTo>
                  <a:lnTo>
                    <a:pt x="1794352" y="386186"/>
                  </a:lnTo>
                  <a:cubicBezTo>
                    <a:pt x="1794352" y="392455"/>
                    <a:pt x="1791861" y="398467"/>
                    <a:pt x="1787429" y="402900"/>
                  </a:cubicBezTo>
                  <a:cubicBezTo>
                    <a:pt x="1782996" y="407332"/>
                    <a:pt x="1776984" y="409823"/>
                    <a:pt x="1770716" y="409823"/>
                  </a:cubicBezTo>
                  <a:lnTo>
                    <a:pt x="23636" y="409823"/>
                  </a:lnTo>
                  <a:cubicBezTo>
                    <a:pt x="17367" y="409823"/>
                    <a:pt x="11355" y="407332"/>
                    <a:pt x="6923" y="402900"/>
                  </a:cubicBezTo>
                  <a:cubicBezTo>
                    <a:pt x="2490" y="398467"/>
                    <a:pt x="0" y="392455"/>
                    <a:pt x="0" y="386186"/>
                  </a:cubicBezTo>
                  <a:lnTo>
                    <a:pt x="0" y="23636"/>
                  </a:lnTo>
                  <a:cubicBezTo>
                    <a:pt x="0" y="17367"/>
                    <a:pt x="2490" y="11355"/>
                    <a:pt x="6923" y="6923"/>
                  </a:cubicBezTo>
                  <a:cubicBezTo>
                    <a:pt x="11355" y="2490"/>
                    <a:pt x="17367" y="0"/>
                    <a:pt x="23636" y="0"/>
                  </a:cubicBezTo>
                  <a:close/>
                </a:path>
              </a:pathLst>
            </a:custGeom>
            <a:solidFill>
              <a:srgbClr val="202127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19050"/>
              <a:ext cx="1794351" cy="390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9763586" y="3579212"/>
            <a:ext cx="5911849" cy="1588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6"/>
              </a:lnSpc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Digital Fluency</a:t>
            </a:r>
          </a:p>
          <a:p>
            <a:pPr algn="l">
              <a:lnSpc>
                <a:spcPts val="2506"/>
              </a:lnSpc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Most pupils are entering the profession with a higher degree of digital fluency. They are not only comfortable using AI-powered research platforms, legal tech tools, and digital communication channels—they actively expect them.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763586" y="5784504"/>
            <a:ext cx="5406679" cy="1274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6"/>
              </a:lnSpc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Alternative Legal Careers</a:t>
            </a:r>
          </a:p>
          <a:p>
            <a:pPr algn="l">
              <a:lnSpc>
                <a:spcPts val="2506"/>
              </a:lnSpc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 disruption and integration of legal technology have expanded the landscape of legal careers. Pupils now have the opportunity to specialize in emerging fields.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9144000" y="7386803"/>
            <a:ext cx="6878489" cy="2208276"/>
            <a:chOff x="0" y="0"/>
            <a:chExt cx="1794351" cy="57606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794352" cy="576060"/>
            </a:xfrm>
            <a:custGeom>
              <a:avLst/>
              <a:gdLst/>
              <a:ahLst/>
              <a:cxnLst/>
              <a:rect r="r" b="b" t="t" l="l"/>
              <a:pathLst>
                <a:path h="576060" w="1794352">
                  <a:moveTo>
                    <a:pt x="23636" y="0"/>
                  </a:moveTo>
                  <a:lnTo>
                    <a:pt x="1770716" y="0"/>
                  </a:lnTo>
                  <a:cubicBezTo>
                    <a:pt x="1776984" y="0"/>
                    <a:pt x="1782996" y="2490"/>
                    <a:pt x="1787429" y="6923"/>
                  </a:cubicBezTo>
                  <a:cubicBezTo>
                    <a:pt x="1791861" y="11355"/>
                    <a:pt x="1794352" y="17367"/>
                    <a:pt x="1794352" y="23636"/>
                  </a:cubicBezTo>
                  <a:lnTo>
                    <a:pt x="1794352" y="552424"/>
                  </a:lnTo>
                  <a:cubicBezTo>
                    <a:pt x="1794352" y="558693"/>
                    <a:pt x="1791861" y="564705"/>
                    <a:pt x="1787429" y="569137"/>
                  </a:cubicBezTo>
                  <a:cubicBezTo>
                    <a:pt x="1782996" y="573570"/>
                    <a:pt x="1776984" y="576060"/>
                    <a:pt x="1770716" y="576060"/>
                  </a:cubicBezTo>
                  <a:lnTo>
                    <a:pt x="23636" y="576060"/>
                  </a:lnTo>
                  <a:cubicBezTo>
                    <a:pt x="17367" y="576060"/>
                    <a:pt x="11355" y="573570"/>
                    <a:pt x="6923" y="569137"/>
                  </a:cubicBezTo>
                  <a:cubicBezTo>
                    <a:pt x="2490" y="564705"/>
                    <a:pt x="0" y="558693"/>
                    <a:pt x="0" y="552424"/>
                  </a:cubicBezTo>
                  <a:lnTo>
                    <a:pt x="0" y="23636"/>
                  </a:lnTo>
                  <a:cubicBezTo>
                    <a:pt x="0" y="17367"/>
                    <a:pt x="2490" y="11355"/>
                    <a:pt x="6923" y="6923"/>
                  </a:cubicBezTo>
                  <a:cubicBezTo>
                    <a:pt x="11355" y="2490"/>
                    <a:pt x="17367" y="0"/>
                    <a:pt x="23636" y="0"/>
                  </a:cubicBezTo>
                  <a:close/>
                </a:path>
              </a:pathLst>
            </a:custGeom>
            <a:solidFill>
              <a:srgbClr val="202127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9050"/>
              <a:ext cx="1794351" cy="5570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9830187" y="7495870"/>
            <a:ext cx="5845248" cy="190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6"/>
              </a:lnSpc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Automation vs Fundamentals</a:t>
            </a:r>
          </a:p>
          <a:p>
            <a:pPr algn="l">
              <a:lnSpc>
                <a:spcPts val="2506"/>
              </a:lnSpc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 systems and legal tech tools automate many legal tasks, such as document review and legal drafting. Thus, the building blocks of hands-on legal learning are now automated. The challenge is how to effectively train pupils on the fundamentals of legal work when most of these tasks are automated. 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-139121" y="-203610"/>
            <a:ext cx="3099872" cy="3099872"/>
          </a:xfrm>
          <a:custGeom>
            <a:avLst/>
            <a:gdLst/>
            <a:ahLst/>
            <a:cxnLst/>
            <a:rect r="r" b="b" t="t" l="l"/>
            <a:pathLst>
              <a:path h="3099872" w="3099872">
                <a:moveTo>
                  <a:pt x="0" y="0"/>
                </a:moveTo>
                <a:lnTo>
                  <a:pt x="3099872" y="0"/>
                </a:lnTo>
                <a:lnTo>
                  <a:pt x="3099872" y="3099873"/>
                </a:lnTo>
                <a:lnTo>
                  <a:pt x="0" y="309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5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54482" y="4414243"/>
            <a:ext cx="12202447" cy="5440371"/>
            <a:chOff x="0" y="0"/>
            <a:chExt cx="3213813" cy="1432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13813" cy="1432855"/>
            </a:xfrm>
            <a:custGeom>
              <a:avLst/>
              <a:gdLst/>
              <a:ahLst/>
              <a:cxnLst/>
              <a:rect r="r" b="b" t="t" l="l"/>
              <a:pathLst>
                <a:path h="1432855" w="3213813">
                  <a:moveTo>
                    <a:pt x="24109" y="0"/>
                  </a:moveTo>
                  <a:lnTo>
                    <a:pt x="3189704" y="0"/>
                  </a:lnTo>
                  <a:cubicBezTo>
                    <a:pt x="3203019" y="0"/>
                    <a:pt x="3213813" y="10794"/>
                    <a:pt x="3213813" y="24109"/>
                  </a:cubicBezTo>
                  <a:lnTo>
                    <a:pt x="3213813" y="1408746"/>
                  </a:lnTo>
                  <a:cubicBezTo>
                    <a:pt x="3213813" y="1422061"/>
                    <a:pt x="3203019" y="1432855"/>
                    <a:pt x="3189704" y="1432855"/>
                  </a:cubicBezTo>
                  <a:lnTo>
                    <a:pt x="24109" y="1432855"/>
                  </a:lnTo>
                  <a:cubicBezTo>
                    <a:pt x="10794" y="1432855"/>
                    <a:pt x="0" y="1422061"/>
                    <a:pt x="0" y="1408746"/>
                  </a:cubicBezTo>
                  <a:lnTo>
                    <a:pt x="0" y="24109"/>
                  </a:lnTo>
                  <a:cubicBezTo>
                    <a:pt x="0" y="10794"/>
                    <a:pt x="10794" y="0"/>
                    <a:pt x="24109" y="0"/>
                  </a:cubicBezTo>
                  <a:close/>
                </a:path>
              </a:pathLst>
            </a:custGeom>
            <a:solidFill>
              <a:srgbClr val="20212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3213813" cy="1413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054482" y="2234275"/>
            <a:ext cx="7089518" cy="2064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53"/>
              </a:lnSpc>
            </a:pPr>
            <a:r>
              <a:rPr lang="en-US" sz="7166" spc="-3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Embracing AI in Legal Training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499843" y="4920419"/>
            <a:ext cx="10653472" cy="4222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69536" indent="-184768" lvl="1">
              <a:lnSpc>
                <a:spcPts val="2396"/>
              </a:lnSpc>
              <a:buFont typeface="Arial"/>
              <a:buChar char="•"/>
            </a:pPr>
            <a:r>
              <a:rPr lang="en-US" sz="17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AI-powered tools should not be treated as peripheral but should actively be integrated into pupillage training.</a:t>
            </a:r>
          </a:p>
          <a:p>
            <a:pPr algn="l" marL="369536" indent="-184768" lvl="1">
              <a:lnSpc>
                <a:spcPts val="2396"/>
              </a:lnSpc>
              <a:buFont typeface="Arial"/>
              <a:buChar char="•"/>
            </a:pPr>
            <a:r>
              <a:rPr lang="en-US" sz="17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Emphasis should be placed on teaching the fundamentals of practical legal work before transitioning to AI or tech-assisted legal work.</a:t>
            </a:r>
          </a:p>
          <a:p>
            <a:pPr algn="l" marL="369536" indent="-184768" lvl="1">
              <a:lnSpc>
                <a:spcPts val="2396"/>
              </a:lnSpc>
              <a:buFont typeface="Arial"/>
              <a:buChar char="•"/>
            </a:pPr>
            <a:r>
              <a:rPr lang="en-US" sz="17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Pupils should be trained in digital discernment. Pupils should be able to understand how AI generated outputs work and how to critically analyze outputs for accuracy, correctness and bias. </a:t>
            </a:r>
          </a:p>
          <a:p>
            <a:pPr algn="l" marL="369536" indent="-184768" lvl="1">
              <a:lnSpc>
                <a:spcPts val="2396"/>
              </a:lnSpc>
              <a:buFont typeface="Arial"/>
              <a:buChar char="•"/>
            </a:pPr>
            <a:r>
              <a:rPr lang="en-US" sz="17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Assigning hybrid legal tasks that require the use of tech and traditional methodologies can help train pupils to be fluent in both legal reasoning and technological application.</a:t>
            </a:r>
          </a:p>
          <a:p>
            <a:pPr algn="l" marL="369536" indent="-184768" lvl="1">
              <a:lnSpc>
                <a:spcPts val="2396"/>
              </a:lnSpc>
              <a:buFont typeface="Arial"/>
              <a:buChar char="•"/>
            </a:pPr>
            <a:r>
              <a:rPr lang="en-US" sz="17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Discussions on AI Ethics and regulation will help pupils understand their ethical obligations as relates to the power and limitations of AI in the justice system.</a:t>
            </a:r>
          </a:p>
          <a:p>
            <a:pPr algn="l" marL="369536" indent="-184768" lvl="1">
              <a:lnSpc>
                <a:spcPts val="2396"/>
              </a:lnSpc>
              <a:buFont typeface="Arial"/>
              <a:buChar char="•"/>
            </a:pPr>
            <a:r>
              <a:rPr lang="en-US" sz="17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Understanding how AI works will also help pupils be more aware and proactive in data protection when using AI systems, and reduce the risk of breaking attorney-client privilege.</a:t>
            </a:r>
          </a:p>
          <a:p>
            <a:pPr algn="l" marL="369536" indent="-184768" lvl="1">
              <a:lnSpc>
                <a:spcPts val="2396"/>
              </a:lnSpc>
              <a:buFont typeface="Arial"/>
              <a:buChar char="•"/>
            </a:pPr>
            <a:r>
              <a:rPr lang="en-US" sz="17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Because AI and legal technology are evolving at a rapid rate, it is also important to encourage continuous upskilling and training on new and emerging technologies that have application in legal practice.     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139121" y="-203610"/>
            <a:ext cx="3099872" cy="3099872"/>
          </a:xfrm>
          <a:custGeom>
            <a:avLst/>
            <a:gdLst/>
            <a:ahLst/>
            <a:cxnLst/>
            <a:rect r="r" b="b" t="t" l="l"/>
            <a:pathLst>
              <a:path h="3099872" w="3099872">
                <a:moveTo>
                  <a:pt x="0" y="0"/>
                </a:moveTo>
                <a:lnTo>
                  <a:pt x="3099872" y="0"/>
                </a:lnTo>
                <a:lnTo>
                  <a:pt x="3099872" y="3099873"/>
                </a:lnTo>
                <a:lnTo>
                  <a:pt x="0" y="3099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5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54482" y="4776276"/>
            <a:ext cx="3293766" cy="5295574"/>
            <a:chOff x="0" y="0"/>
            <a:chExt cx="867494" cy="13947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67494" cy="1394719"/>
            </a:xfrm>
            <a:custGeom>
              <a:avLst/>
              <a:gdLst/>
              <a:ahLst/>
              <a:cxnLst/>
              <a:rect r="r" b="b" t="t" l="l"/>
              <a:pathLst>
                <a:path h="1394719" w="867494">
                  <a:moveTo>
                    <a:pt x="82267" y="0"/>
                  </a:moveTo>
                  <a:lnTo>
                    <a:pt x="785227" y="0"/>
                  </a:lnTo>
                  <a:cubicBezTo>
                    <a:pt x="807046" y="0"/>
                    <a:pt x="827970" y="8667"/>
                    <a:pt x="843399" y="24095"/>
                  </a:cubicBezTo>
                  <a:cubicBezTo>
                    <a:pt x="858826" y="39523"/>
                    <a:pt x="867494" y="60448"/>
                    <a:pt x="867494" y="82267"/>
                  </a:cubicBezTo>
                  <a:lnTo>
                    <a:pt x="867494" y="1312452"/>
                  </a:lnTo>
                  <a:cubicBezTo>
                    <a:pt x="867494" y="1357887"/>
                    <a:pt x="830662" y="1394719"/>
                    <a:pt x="785227" y="1394719"/>
                  </a:cubicBezTo>
                  <a:lnTo>
                    <a:pt x="82267" y="1394719"/>
                  </a:lnTo>
                  <a:cubicBezTo>
                    <a:pt x="60448" y="1394719"/>
                    <a:pt x="39523" y="1386052"/>
                    <a:pt x="24095" y="1370624"/>
                  </a:cubicBezTo>
                  <a:cubicBezTo>
                    <a:pt x="8667" y="1355196"/>
                    <a:pt x="0" y="1334271"/>
                    <a:pt x="0" y="1312452"/>
                  </a:cubicBezTo>
                  <a:lnTo>
                    <a:pt x="0" y="82267"/>
                  </a:lnTo>
                  <a:cubicBezTo>
                    <a:pt x="0" y="60448"/>
                    <a:pt x="8667" y="39523"/>
                    <a:pt x="24095" y="24095"/>
                  </a:cubicBezTo>
                  <a:cubicBezTo>
                    <a:pt x="39523" y="8667"/>
                    <a:pt x="60448" y="0"/>
                    <a:pt x="82267" y="0"/>
                  </a:cubicBezTo>
                  <a:close/>
                </a:path>
              </a:pathLst>
            </a:custGeom>
            <a:solidFill>
              <a:srgbClr val="20212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867494" cy="13756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138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054482" y="1834221"/>
            <a:ext cx="10409926" cy="2638134"/>
            <a:chOff x="0" y="0"/>
            <a:chExt cx="2741709" cy="6948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41709" cy="694817"/>
            </a:xfrm>
            <a:custGeom>
              <a:avLst/>
              <a:gdLst/>
              <a:ahLst/>
              <a:cxnLst/>
              <a:rect r="r" b="b" t="t" l="l"/>
              <a:pathLst>
                <a:path h="694817" w="2741709">
                  <a:moveTo>
                    <a:pt x="26030" y="0"/>
                  </a:moveTo>
                  <a:lnTo>
                    <a:pt x="2715679" y="0"/>
                  </a:lnTo>
                  <a:cubicBezTo>
                    <a:pt x="2722583" y="0"/>
                    <a:pt x="2729204" y="2742"/>
                    <a:pt x="2734085" y="7624"/>
                  </a:cubicBezTo>
                  <a:cubicBezTo>
                    <a:pt x="2738967" y="12505"/>
                    <a:pt x="2741709" y="19126"/>
                    <a:pt x="2741709" y="26030"/>
                  </a:cubicBezTo>
                  <a:lnTo>
                    <a:pt x="2741709" y="668787"/>
                  </a:lnTo>
                  <a:cubicBezTo>
                    <a:pt x="2741709" y="683163"/>
                    <a:pt x="2730055" y="694817"/>
                    <a:pt x="2715679" y="694817"/>
                  </a:cubicBezTo>
                  <a:lnTo>
                    <a:pt x="26030" y="694817"/>
                  </a:lnTo>
                  <a:cubicBezTo>
                    <a:pt x="19126" y="694817"/>
                    <a:pt x="12505" y="692075"/>
                    <a:pt x="7624" y="687193"/>
                  </a:cubicBezTo>
                  <a:cubicBezTo>
                    <a:pt x="2742" y="682312"/>
                    <a:pt x="0" y="675691"/>
                    <a:pt x="0" y="668787"/>
                  </a:cubicBezTo>
                  <a:lnTo>
                    <a:pt x="0" y="26030"/>
                  </a:lnTo>
                  <a:cubicBezTo>
                    <a:pt x="0" y="11654"/>
                    <a:pt x="11654" y="0"/>
                    <a:pt x="2603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C4A5B">
                    <a:alpha val="100000"/>
                  </a:srgbClr>
                </a:gs>
                <a:gs pos="100000">
                  <a:srgbClr val="27DDD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2741709" cy="675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1387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612562" y="4776276"/>
            <a:ext cx="3293766" cy="5295574"/>
            <a:chOff x="0" y="0"/>
            <a:chExt cx="867494" cy="139471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67494" cy="1394719"/>
            </a:xfrm>
            <a:custGeom>
              <a:avLst/>
              <a:gdLst/>
              <a:ahLst/>
              <a:cxnLst/>
              <a:rect r="r" b="b" t="t" l="l"/>
              <a:pathLst>
                <a:path h="1394719" w="867494">
                  <a:moveTo>
                    <a:pt x="82267" y="0"/>
                  </a:moveTo>
                  <a:lnTo>
                    <a:pt x="785227" y="0"/>
                  </a:lnTo>
                  <a:cubicBezTo>
                    <a:pt x="807046" y="0"/>
                    <a:pt x="827970" y="8667"/>
                    <a:pt x="843399" y="24095"/>
                  </a:cubicBezTo>
                  <a:cubicBezTo>
                    <a:pt x="858826" y="39523"/>
                    <a:pt x="867494" y="60448"/>
                    <a:pt x="867494" y="82267"/>
                  </a:cubicBezTo>
                  <a:lnTo>
                    <a:pt x="867494" y="1312452"/>
                  </a:lnTo>
                  <a:cubicBezTo>
                    <a:pt x="867494" y="1357887"/>
                    <a:pt x="830662" y="1394719"/>
                    <a:pt x="785227" y="1394719"/>
                  </a:cubicBezTo>
                  <a:lnTo>
                    <a:pt x="82267" y="1394719"/>
                  </a:lnTo>
                  <a:cubicBezTo>
                    <a:pt x="60448" y="1394719"/>
                    <a:pt x="39523" y="1386052"/>
                    <a:pt x="24095" y="1370624"/>
                  </a:cubicBezTo>
                  <a:cubicBezTo>
                    <a:pt x="8667" y="1355196"/>
                    <a:pt x="0" y="1334271"/>
                    <a:pt x="0" y="1312452"/>
                  </a:cubicBezTo>
                  <a:lnTo>
                    <a:pt x="0" y="82267"/>
                  </a:lnTo>
                  <a:cubicBezTo>
                    <a:pt x="0" y="60448"/>
                    <a:pt x="8667" y="39523"/>
                    <a:pt x="24095" y="24095"/>
                  </a:cubicBezTo>
                  <a:cubicBezTo>
                    <a:pt x="39523" y="8667"/>
                    <a:pt x="60448" y="0"/>
                    <a:pt x="82267" y="0"/>
                  </a:cubicBezTo>
                  <a:close/>
                </a:path>
              </a:pathLst>
            </a:custGeom>
            <a:solidFill>
              <a:srgbClr val="20212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867494" cy="13756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1387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170642" y="4776276"/>
            <a:ext cx="3293766" cy="5295574"/>
            <a:chOff x="0" y="0"/>
            <a:chExt cx="867494" cy="139471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67494" cy="1394719"/>
            </a:xfrm>
            <a:custGeom>
              <a:avLst/>
              <a:gdLst/>
              <a:ahLst/>
              <a:cxnLst/>
              <a:rect r="r" b="b" t="t" l="l"/>
              <a:pathLst>
                <a:path h="1394719" w="867494">
                  <a:moveTo>
                    <a:pt x="82267" y="0"/>
                  </a:moveTo>
                  <a:lnTo>
                    <a:pt x="785227" y="0"/>
                  </a:lnTo>
                  <a:cubicBezTo>
                    <a:pt x="807046" y="0"/>
                    <a:pt x="827970" y="8667"/>
                    <a:pt x="843399" y="24095"/>
                  </a:cubicBezTo>
                  <a:cubicBezTo>
                    <a:pt x="858826" y="39523"/>
                    <a:pt x="867494" y="60448"/>
                    <a:pt x="867494" y="82267"/>
                  </a:cubicBezTo>
                  <a:lnTo>
                    <a:pt x="867494" y="1312452"/>
                  </a:lnTo>
                  <a:cubicBezTo>
                    <a:pt x="867494" y="1357887"/>
                    <a:pt x="830662" y="1394719"/>
                    <a:pt x="785227" y="1394719"/>
                  </a:cubicBezTo>
                  <a:lnTo>
                    <a:pt x="82267" y="1394719"/>
                  </a:lnTo>
                  <a:cubicBezTo>
                    <a:pt x="60448" y="1394719"/>
                    <a:pt x="39523" y="1386052"/>
                    <a:pt x="24095" y="1370624"/>
                  </a:cubicBezTo>
                  <a:cubicBezTo>
                    <a:pt x="8667" y="1355196"/>
                    <a:pt x="0" y="1334271"/>
                    <a:pt x="0" y="1312452"/>
                  </a:cubicBezTo>
                  <a:lnTo>
                    <a:pt x="0" y="82267"/>
                  </a:lnTo>
                  <a:cubicBezTo>
                    <a:pt x="0" y="60448"/>
                    <a:pt x="8667" y="39523"/>
                    <a:pt x="24095" y="24095"/>
                  </a:cubicBezTo>
                  <a:cubicBezTo>
                    <a:pt x="39523" y="8667"/>
                    <a:pt x="60448" y="0"/>
                    <a:pt x="82267" y="0"/>
                  </a:cubicBezTo>
                  <a:close/>
                </a:path>
              </a:pathLst>
            </a:custGeom>
            <a:solidFill>
              <a:srgbClr val="202127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9050"/>
              <a:ext cx="867494" cy="13756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1387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731108" y="2277799"/>
            <a:ext cx="3291380" cy="6630631"/>
            <a:chOff x="0" y="0"/>
            <a:chExt cx="812800" cy="163742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1637421"/>
            </a:xfrm>
            <a:custGeom>
              <a:avLst/>
              <a:gdLst/>
              <a:ahLst/>
              <a:cxnLst/>
              <a:rect r="r" b="b" t="t" l="l"/>
              <a:pathLst>
                <a:path h="1637421" w="812800">
                  <a:moveTo>
                    <a:pt x="68213" y="0"/>
                  </a:moveTo>
                  <a:lnTo>
                    <a:pt x="744587" y="0"/>
                  </a:lnTo>
                  <a:cubicBezTo>
                    <a:pt x="782260" y="0"/>
                    <a:pt x="812800" y="30540"/>
                    <a:pt x="812800" y="68213"/>
                  </a:cubicBezTo>
                  <a:lnTo>
                    <a:pt x="812800" y="1569208"/>
                  </a:lnTo>
                  <a:cubicBezTo>
                    <a:pt x="812800" y="1606881"/>
                    <a:pt x="782260" y="1637421"/>
                    <a:pt x="744587" y="1637421"/>
                  </a:cubicBezTo>
                  <a:lnTo>
                    <a:pt x="68213" y="1637421"/>
                  </a:lnTo>
                  <a:cubicBezTo>
                    <a:pt x="50122" y="1637421"/>
                    <a:pt x="32772" y="1630235"/>
                    <a:pt x="19979" y="1617442"/>
                  </a:cubicBezTo>
                  <a:cubicBezTo>
                    <a:pt x="7187" y="1604650"/>
                    <a:pt x="0" y="1587299"/>
                    <a:pt x="0" y="1569208"/>
                  </a:cubicBezTo>
                  <a:lnTo>
                    <a:pt x="0" y="68213"/>
                  </a:lnTo>
                  <a:cubicBezTo>
                    <a:pt x="0" y="30540"/>
                    <a:pt x="30540" y="0"/>
                    <a:pt x="68213" y="0"/>
                  </a:cubicBezTo>
                  <a:close/>
                </a:path>
              </a:pathLst>
            </a:custGeom>
            <a:blipFill>
              <a:blip r:embed="rId2"/>
              <a:stretch>
                <a:fillRect l="-84302" t="0" r="-84302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2583650" y="2416638"/>
            <a:ext cx="8454192" cy="1394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2"/>
              </a:lnSpc>
            </a:pPr>
            <a:r>
              <a:rPr lang="en-US" sz="4896" spc="-205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Integrating AI Into your Workflows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671442" y="5312025"/>
            <a:ext cx="2560120" cy="1145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6"/>
              </a:lnSpc>
            </a:pPr>
            <a:r>
              <a:rPr lang="en-US" sz="2708" spc="-113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Understanding AI in Legal Practice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266607" y="5312025"/>
            <a:ext cx="1932485" cy="1145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6"/>
              </a:lnSpc>
            </a:pPr>
            <a:r>
              <a:rPr lang="en-US" sz="2708" spc="-113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Integrating AI into your Workflows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371403" y="6504557"/>
            <a:ext cx="2774434" cy="3065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 the basics of AI</a:t>
            </a:r>
          </a:p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Understand key AI applications in law</a:t>
            </a:r>
          </a:p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Familiarize yourself with ethical concerns around AI</a:t>
            </a:r>
          </a:p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 an AI governance framework to assess risks and responsibilities</a:t>
            </a:r>
          </a:p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Identify opportunities to improve your workflows using AI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716116" y="6454288"/>
            <a:ext cx="3033469" cy="3617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Conduct an AI-readiness assessment </a:t>
            </a:r>
          </a:p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Evaluate AI solutions according to your needs</a:t>
            </a:r>
          </a:p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Ensure compliance with Data Protection Laws</a:t>
            </a:r>
          </a:p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Conduct cost-benefit analyses</a:t>
            </a:r>
          </a:p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Start with low-risk AI such as legal research tools</a:t>
            </a:r>
          </a:p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Integrate solutions using strategies that guarantee minimum disruption</a:t>
            </a:r>
          </a:p>
          <a:p>
            <a:pPr algn="l">
              <a:lnSpc>
                <a:spcPts val="2206"/>
              </a:lnSpc>
              <a:spcBef>
                <a:spcPct val="0"/>
              </a:spcBef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9721067" y="5312025"/>
            <a:ext cx="2633551" cy="1145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6"/>
              </a:lnSpc>
            </a:pPr>
            <a:r>
              <a:rPr lang="en-US" sz="2708" spc="-113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Future-Proofing your Legal Practice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277803" y="6454288"/>
            <a:ext cx="3205130" cy="3617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 and continuously upskill yourself in AI Literacy and proficiency</a:t>
            </a:r>
          </a:p>
          <a:p>
            <a:pPr algn="l" marL="340321" indent="-170161" lvl="1">
              <a:lnSpc>
                <a:spcPts val="2206"/>
              </a:lnSpc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Continuously evaluate new solutions to improve your business consistently</a:t>
            </a:r>
          </a:p>
          <a:p>
            <a:pPr algn="l" marL="340321" indent="-170161" lvl="1">
              <a:lnSpc>
                <a:spcPts val="2206"/>
              </a:lnSpc>
              <a:spcBef>
                <a:spcPct val="0"/>
              </a:spcBef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 AI-resilient business strategies e.g. focusing on value-added services that require human expertise, such as negotiation and advocacy.</a:t>
            </a:r>
          </a:p>
          <a:p>
            <a:pPr algn="l" marL="340321" indent="-170161" lvl="1">
              <a:lnSpc>
                <a:spcPts val="2206"/>
              </a:lnSpc>
              <a:spcBef>
                <a:spcPct val="0"/>
              </a:spcBef>
              <a:buFont typeface="Arial"/>
              <a:buChar char="•"/>
            </a:pPr>
            <a:r>
              <a:rPr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Foster a culture of innovation</a:t>
            </a:r>
          </a:p>
          <a:p>
            <a:pPr algn="l">
              <a:lnSpc>
                <a:spcPts val="2206"/>
              </a:lnSpc>
              <a:spcBef>
                <a:spcPct val="0"/>
              </a:spcBef>
            </a:pP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-200354" y="-295459"/>
            <a:ext cx="3099872" cy="3099872"/>
          </a:xfrm>
          <a:custGeom>
            <a:avLst/>
            <a:gdLst/>
            <a:ahLst/>
            <a:cxnLst/>
            <a:rect r="r" b="b" t="t" l="l"/>
            <a:pathLst>
              <a:path h="3099872" w="3099872">
                <a:moveTo>
                  <a:pt x="0" y="0"/>
                </a:moveTo>
                <a:lnTo>
                  <a:pt x="3099872" y="0"/>
                </a:lnTo>
                <a:lnTo>
                  <a:pt x="3099872" y="3099873"/>
                </a:lnTo>
                <a:lnTo>
                  <a:pt x="0" y="309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5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374770">
            <a:off x="-1666180" y="6478089"/>
            <a:ext cx="20251759" cy="18180272"/>
            <a:chOff x="0" y="0"/>
            <a:chExt cx="5333797" cy="47882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33797" cy="4788220"/>
            </a:xfrm>
            <a:custGeom>
              <a:avLst/>
              <a:gdLst/>
              <a:ahLst/>
              <a:cxnLst/>
              <a:rect r="r" b="b" t="t" l="l"/>
              <a:pathLst>
                <a:path h="4788220" w="5333797">
                  <a:moveTo>
                    <a:pt x="0" y="0"/>
                  </a:moveTo>
                  <a:lnTo>
                    <a:pt x="5333797" y="0"/>
                  </a:lnTo>
                  <a:lnTo>
                    <a:pt x="5333797" y="4788220"/>
                  </a:lnTo>
                  <a:lnTo>
                    <a:pt x="0" y="4788220"/>
                  </a:lnTo>
                  <a:close/>
                </a:path>
              </a:pathLst>
            </a:custGeom>
            <a:gradFill rotWithShape="true">
              <a:gsLst>
                <a:gs pos="0">
                  <a:srgbClr val="27DDDF">
                    <a:alpha val="0"/>
                  </a:srgbClr>
                </a:gs>
                <a:gs pos="100000">
                  <a:srgbClr val="27DDD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5333797" cy="47691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86209" y="8553082"/>
            <a:ext cx="3402253" cy="705218"/>
            <a:chOff x="0" y="0"/>
            <a:chExt cx="887526" cy="183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87526" cy="183966"/>
            </a:xfrm>
            <a:custGeom>
              <a:avLst/>
              <a:gdLst/>
              <a:ahLst/>
              <a:cxnLst/>
              <a:rect r="r" b="b" t="t" l="l"/>
              <a:pathLst>
                <a:path h="183966" w="887526">
                  <a:moveTo>
                    <a:pt x="47786" y="0"/>
                  </a:moveTo>
                  <a:lnTo>
                    <a:pt x="839740" y="0"/>
                  </a:lnTo>
                  <a:cubicBezTo>
                    <a:pt x="866131" y="0"/>
                    <a:pt x="887526" y="21395"/>
                    <a:pt x="887526" y="47786"/>
                  </a:cubicBezTo>
                  <a:lnTo>
                    <a:pt x="887526" y="136180"/>
                  </a:lnTo>
                  <a:cubicBezTo>
                    <a:pt x="887526" y="148854"/>
                    <a:pt x="882491" y="161008"/>
                    <a:pt x="873530" y="169970"/>
                  </a:cubicBezTo>
                  <a:cubicBezTo>
                    <a:pt x="864568" y="178932"/>
                    <a:pt x="852414" y="183966"/>
                    <a:pt x="839740" y="183966"/>
                  </a:cubicBezTo>
                  <a:lnTo>
                    <a:pt x="47786" y="183966"/>
                  </a:lnTo>
                  <a:cubicBezTo>
                    <a:pt x="21395" y="183966"/>
                    <a:pt x="0" y="162572"/>
                    <a:pt x="0" y="136180"/>
                  </a:cubicBezTo>
                  <a:lnTo>
                    <a:pt x="0" y="47786"/>
                  </a:lnTo>
                  <a:cubicBezTo>
                    <a:pt x="0" y="21395"/>
                    <a:pt x="21395" y="0"/>
                    <a:pt x="477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887526" cy="164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391732" y="8805853"/>
            <a:ext cx="2052548" cy="255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17"/>
              </a:lnSpc>
            </a:pPr>
            <a:r>
              <a:rPr lang="en-US" sz="18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+254-114-145-499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1244039" y="8553082"/>
            <a:ext cx="5484164" cy="705218"/>
            <a:chOff x="0" y="0"/>
            <a:chExt cx="1430622" cy="1839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30622" cy="183966"/>
            </a:xfrm>
            <a:custGeom>
              <a:avLst/>
              <a:gdLst/>
              <a:ahLst/>
              <a:cxnLst/>
              <a:rect r="r" b="b" t="t" l="l"/>
              <a:pathLst>
                <a:path h="183966" w="1430622">
                  <a:moveTo>
                    <a:pt x="29645" y="0"/>
                  </a:moveTo>
                  <a:lnTo>
                    <a:pt x="1400977" y="0"/>
                  </a:lnTo>
                  <a:cubicBezTo>
                    <a:pt x="1417349" y="0"/>
                    <a:pt x="1430622" y="13273"/>
                    <a:pt x="1430622" y="29645"/>
                  </a:cubicBezTo>
                  <a:lnTo>
                    <a:pt x="1430622" y="154321"/>
                  </a:lnTo>
                  <a:cubicBezTo>
                    <a:pt x="1430622" y="162183"/>
                    <a:pt x="1427499" y="169724"/>
                    <a:pt x="1421939" y="175283"/>
                  </a:cubicBezTo>
                  <a:cubicBezTo>
                    <a:pt x="1416380" y="180843"/>
                    <a:pt x="1408839" y="183966"/>
                    <a:pt x="1400977" y="183966"/>
                  </a:cubicBezTo>
                  <a:lnTo>
                    <a:pt x="29645" y="183966"/>
                  </a:lnTo>
                  <a:cubicBezTo>
                    <a:pt x="13273" y="183966"/>
                    <a:pt x="0" y="170693"/>
                    <a:pt x="0" y="154321"/>
                  </a:cubicBezTo>
                  <a:lnTo>
                    <a:pt x="0" y="29645"/>
                  </a:lnTo>
                  <a:cubicBezTo>
                    <a:pt x="0" y="13273"/>
                    <a:pt x="13273" y="0"/>
                    <a:pt x="2964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19050"/>
              <a:ext cx="1430622" cy="164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2249562" y="8805853"/>
            <a:ext cx="3957567" cy="255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17"/>
              </a:lnSpc>
            </a:pPr>
            <a:r>
              <a:rPr lang="en-US" sz="18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nelson.nkari@nnkari-advocates.co.ke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3769392" y="8696727"/>
            <a:ext cx="416511" cy="416511"/>
          </a:xfrm>
          <a:custGeom>
            <a:avLst/>
            <a:gdLst/>
            <a:ahLst/>
            <a:cxnLst/>
            <a:rect r="r" b="b" t="t" l="l"/>
            <a:pathLst>
              <a:path h="416511" w="416511">
                <a:moveTo>
                  <a:pt x="0" y="0"/>
                </a:moveTo>
                <a:lnTo>
                  <a:pt x="416511" y="0"/>
                </a:lnTo>
                <a:lnTo>
                  <a:pt x="416511" y="416511"/>
                </a:lnTo>
                <a:lnTo>
                  <a:pt x="0" y="416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659657" y="8698144"/>
            <a:ext cx="416511" cy="416511"/>
          </a:xfrm>
          <a:custGeom>
            <a:avLst/>
            <a:gdLst/>
            <a:ahLst/>
            <a:cxnLst/>
            <a:rect r="r" b="b" t="t" l="l"/>
            <a:pathLst>
              <a:path h="416511" w="416511">
                <a:moveTo>
                  <a:pt x="0" y="0"/>
                </a:moveTo>
                <a:lnTo>
                  <a:pt x="416511" y="0"/>
                </a:lnTo>
                <a:lnTo>
                  <a:pt x="416511" y="416511"/>
                </a:lnTo>
                <a:lnTo>
                  <a:pt x="0" y="416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080871" y="4001801"/>
            <a:ext cx="14126257" cy="2226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51"/>
              </a:lnSpc>
            </a:pPr>
            <a:r>
              <a:rPr lang="en-US" b="true" sz="14279" spc="-599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thank you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-139121" y="-203610"/>
            <a:ext cx="3099872" cy="3099872"/>
          </a:xfrm>
          <a:custGeom>
            <a:avLst/>
            <a:gdLst/>
            <a:ahLst/>
            <a:cxnLst/>
            <a:rect r="r" b="b" t="t" l="l"/>
            <a:pathLst>
              <a:path h="3099872" w="3099872">
                <a:moveTo>
                  <a:pt x="0" y="0"/>
                </a:moveTo>
                <a:lnTo>
                  <a:pt x="3099872" y="0"/>
                </a:lnTo>
                <a:lnTo>
                  <a:pt x="3099872" y="3099873"/>
                </a:lnTo>
                <a:lnTo>
                  <a:pt x="0" y="309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7037467" y="8552373"/>
            <a:ext cx="3861498" cy="705218"/>
            <a:chOff x="0" y="0"/>
            <a:chExt cx="1007327" cy="18396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07327" cy="183966"/>
            </a:xfrm>
            <a:custGeom>
              <a:avLst/>
              <a:gdLst/>
              <a:ahLst/>
              <a:cxnLst/>
              <a:rect r="r" b="b" t="t" l="l"/>
              <a:pathLst>
                <a:path h="183966" w="1007327">
                  <a:moveTo>
                    <a:pt x="42103" y="0"/>
                  </a:moveTo>
                  <a:lnTo>
                    <a:pt x="965224" y="0"/>
                  </a:lnTo>
                  <a:cubicBezTo>
                    <a:pt x="988476" y="0"/>
                    <a:pt x="1007327" y="18850"/>
                    <a:pt x="1007327" y="42103"/>
                  </a:cubicBezTo>
                  <a:lnTo>
                    <a:pt x="1007327" y="141863"/>
                  </a:lnTo>
                  <a:cubicBezTo>
                    <a:pt x="1007327" y="165116"/>
                    <a:pt x="988476" y="183966"/>
                    <a:pt x="965224" y="183966"/>
                  </a:cubicBezTo>
                  <a:lnTo>
                    <a:pt x="42103" y="183966"/>
                  </a:lnTo>
                  <a:cubicBezTo>
                    <a:pt x="18850" y="183966"/>
                    <a:pt x="0" y="165116"/>
                    <a:pt x="0" y="141863"/>
                  </a:cubicBezTo>
                  <a:lnTo>
                    <a:pt x="0" y="42103"/>
                  </a:lnTo>
                  <a:cubicBezTo>
                    <a:pt x="0" y="18850"/>
                    <a:pt x="18850" y="0"/>
                    <a:pt x="421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19050"/>
              <a:ext cx="1007327" cy="164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7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8042990" y="8805144"/>
            <a:ext cx="3957567" cy="255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17"/>
              </a:lnSpc>
            </a:pPr>
            <a:r>
              <a:rPr lang="en-US" sz="18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kenya@lexing.network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7453085" y="8697435"/>
            <a:ext cx="416511" cy="416511"/>
          </a:xfrm>
          <a:custGeom>
            <a:avLst/>
            <a:gdLst/>
            <a:ahLst/>
            <a:cxnLst/>
            <a:rect r="r" b="b" t="t" l="l"/>
            <a:pathLst>
              <a:path h="416511" w="416511">
                <a:moveTo>
                  <a:pt x="0" y="0"/>
                </a:moveTo>
                <a:lnTo>
                  <a:pt x="416512" y="0"/>
                </a:lnTo>
                <a:lnTo>
                  <a:pt x="416512" y="416511"/>
                </a:lnTo>
                <a:lnTo>
                  <a:pt x="0" y="416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DAGkJHCkcr0</dc:identifier>
  <dcterms:modified xsi:type="dcterms:W3CDTF">2011-08-01T06:04:30Z</dcterms:modified>
  <cp:revision>1</cp:revision>
  <dc:title>Pupillage in the Age of Artificial Intelligence - Presentation by Nelson Nkari at the Kenya School of Law</dc:title>
</cp:coreProperties>
</file>