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Squada One" charset="1" panose="02000000000000000000"/>
      <p:regular r:id="rId16"/>
    </p:embeddedFont>
    <p:embeddedFont>
      <p:font typeface="Varela Round" charset="1" panose="00000500000000000000"/>
      <p:regular r:id="rId17"/>
    </p:embeddedFont>
    <p:embeddedFont>
      <p:font typeface="Montserrat" charset="1" panose="0000050000000000000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5.png" Type="http://schemas.openxmlformats.org/officeDocument/2006/relationships/image"/><Relationship Id="rId4" Target="../media/image16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Relationship Id="rId3" Target="../media/image9.png" Type="http://schemas.openxmlformats.org/officeDocument/2006/relationships/image"/><Relationship Id="rId4" Target="../media/image10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Relationship Id="rId3" Target="../media/image15.png" Type="http://schemas.openxmlformats.org/officeDocument/2006/relationships/image"/><Relationship Id="rId4" Target="../media/image1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204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713169" y="2227170"/>
            <a:ext cx="9718133" cy="4606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049"/>
              </a:lnSpc>
            </a:pPr>
            <a:r>
              <a:rPr lang="en-US" sz="21312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AI VS</a:t>
            </a:r>
          </a:p>
          <a:p>
            <a:pPr algn="l">
              <a:lnSpc>
                <a:spcPts val="17049"/>
              </a:lnSpc>
            </a:pPr>
            <a:r>
              <a:rPr lang="en-US" sz="21312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LAWYERS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1431302" y="1372602"/>
            <a:ext cx="5827998" cy="6782348"/>
            <a:chOff x="0" y="0"/>
            <a:chExt cx="1534946" cy="178629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534946" cy="1786297"/>
            </a:xfrm>
            <a:custGeom>
              <a:avLst/>
              <a:gdLst/>
              <a:ahLst/>
              <a:cxnLst/>
              <a:rect r="r" b="b" t="t" l="l"/>
              <a:pathLst>
                <a:path h="1786297" w="1534946">
                  <a:moveTo>
                    <a:pt x="112914" y="0"/>
                  </a:moveTo>
                  <a:lnTo>
                    <a:pt x="1422032" y="0"/>
                  </a:lnTo>
                  <a:cubicBezTo>
                    <a:pt x="1484393" y="0"/>
                    <a:pt x="1534946" y="50553"/>
                    <a:pt x="1534946" y="112914"/>
                  </a:cubicBezTo>
                  <a:lnTo>
                    <a:pt x="1534946" y="1673383"/>
                  </a:lnTo>
                  <a:cubicBezTo>
                    <a:pt x="1534946" y="1735744"/>
                    <a:pt x="1484393" y="1786297"/>
                    <a:pt x="1422032" y="1786297"/>
                  </a:cubicBezTo>
                  <a:lnTo>
                    <a:pt x="112914" y="1786297"/>
                  </a:lnTo>
                  <a:cubicBezTo>
                    <a:pt x="82967" y="1786297"/>
                    <a:pt x="54247" y="1774401"/>
                    <a:pt x="33072" y="1753226"/>
                  </a:cubicBezTo>
                  <a:cubicBezTo>
                    <a:pt x="11896" y="1732050"/>
                    <a:pt x="0" y="1703330"/>
                    <a:pt x="0" y="1673383"/>
                  </a:cubicBezTo>
                  <a:lnTo>
                    <a:pt x="0" y="112914"/>
                  </a:lnTo>
                  <a:cubicBezTo>
                    <a:pt x="0" y="50553"/>
                    <a:pt x="50553" y="0"/>
                    <a:pt x="112914" y="0"/>
                  </a:cubicBezTo>
                  <a:close/>
                </a:path>
              </a:pathLst>
            </a:custGeom>
            <a:solidFill>
              <a:srgbClr val="361E8B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1534946" cy="18243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713169" y="7077566"/>
            <a:ext cx="8747026" cy="1077384"/>
            <a:chOff x="0" y="0"/>
            <a:chExt cx="2303743" cy="28375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303743" cy="283756"/>
            </a:xfrm>
            <a:custGeom>
              <a:avLst/>
              <a:gdLst/>
              <a:ahLst/>
              <a:cxnLst/>
              <a:rect r="r" b="b" t="t" l="l"/>
              <a:pathLst>
                <a:path h="283756" w="2303743">
                  <a:moveTo>
                    <a:pt x="88509" y="0"/>
                  </a:moveTo>
                  <a:lnTo>
                    <a:pt x="2215234" y="0"/>
                  </a:lnTo>
                  <a:cubicBezTo>
                    <a:pt x="2238709" y="0"/>
                    <a:pt x="2261221" y="9325"/>
                    <a:pt x="2277820" y="25924"/>
                  </a:cubicBezTo>
                  <a:cubicBezTo>
                    <a:pt x="2294418" y="42522"/>
                    <a:pt x="2303743" y="65035"/>
                    <a:pt x="2303743" y="88509"/>
                  </a:cubicBezTo>
                  <a:lnTo>
                    <a:pt x="2303743" y="195246"/>
                  </a:lnTo>
                  <a:cubicBezTo>
                    <a:pt x="2303743" y="218720"/>
                    <a:pt x="2294418" y="241233"/>
                    <a:pt x="2277820" y="257832"/>
                  </a:cubicBezTo>
                  <a:cubicBezTo>
                    <a:pt x="2261221" y="274431"/>
                    <a:pt x="2238709" y="283756"/>
                    <a:pt x="2215234" y="283756"/>
                  </a:cubicBezTo>
                  <a:lnTo>
                    <a:pt x="88509" y="283756"/>
                  </a:lnTo>
                  <a:cubicBezTo>
                    <a:pt x="65035" y="283756"/>
                    <a:pt x="42522" y="274431"/>
                    <a:pt x="25924" y="257832"/>
                  </a:cubicBezTo>
                  <a:cubicBezTo>
                    <a:pt x="9325" y="241233"/>
                    <a:pt x="0" y="218720"/>
                    <a:pt x="0" y="195246"/>
                  </a:cubicBezTo>
                  <a:lnTo>
                    <a:pt x="0" y="88509"/>
                  </a:lnTo>
                  <a:cubicBezTo>
                    <a:pt x="0" y="65035"/>
                    <a:pt x="9325" y="42522"/>
                    <a:pt x="25924" y="25924"/>
                  </a:cubicBezTo>
                  <a:cubicBezTo>
                    <a:pt x="42522" y="9325"/>
                    <a:pt x="65035" y="0"/>
                    <a:pt x="88509" y="0"/>
                  </a:cubicBezTo>
                  <a:close/>
                </a:path>
              </a:pathLst>
            </a:custGeom>
            <a:solidFill>
              <a:srgbClr val="361E8B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2303743" cy="3409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47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028700" y="9258300"/>
            <a:ext cx="16230600" cy="2254975"/>
            <a:chOff x="0" y="0"/>
            <a:chExt cx="4274726" cy="59390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274726" cy="593903"/>
            </a:xfrm>
            <a:custGeom>
              <a:avLst/>
              <a:gdLst/>
              <a:ahLst/>
              <a:cxnLst/>
              <a:rect r="r" b="b" t="t" l="l"/>
              <a:pathLst>
                <a:path h="593903" w="4274726">
                  <a:moveTo>
                    <a:pt x="23850" y="0"/>
                  </a:moveTo>
                  <a:lnTo>
                    <a:pt x="4250876" y="0"/>
                  </a:lnTo>
                  <a:cubicBezTo>
                    <a:pt x="4257201" y="0"/>
                    <a:pt x="4263268" y="2513"/>
                    <a:pt x="4267741" y="6985"/>
                  </a:cubicBezTo>
                  <a:cubicBezTo>
                    <a:pt x="4272213" y="11458"/>
                    <a:pt x="4274726" y="17524"/>
                    <a:pt x="4274726" y="23850"/>
                  </a:cubicBezTo>
                  <a:lnTo>
                    <a:pt x="4274726" y="570053"/>
                  </a:lnTo>
                  <a:cubicBezTo>
                    <a:pt x="4274726" y="576379"/>
                    <a:pt x="4272213" y="582445"/>
                    <a:pt x="4267741" y="586918"/>
                  </a:cubicBezTo>
                  <a:cubicBezTo>
                    <a:pt x="4263268" y="591390"/>
                    <a:pt x="4257201" y="593903"/>
                    <a:pt x="4250876" y="593903"/>
                  </a:cubicBezTo>
                  <a:lnTo>
                    <a:pt x="23850" y="593903"/>
                  </a:lnTo>
                  <a:cubicBezTo>
                    <a:pt x="17524" y="593903"/>
                    <a:pt x="11458" y="591390"/>
                    <a:pt x="6985" y="586918"/>
                  </a:cubicBezTo>
                  <a:cubicBezTo>
                    <a:pt x="2513" y="582445"/>
                    <a:pt x="0" y="576379"/>
                    <a:pt x="0" y="570053"/>
                  </a:cubicBezTo>
                  <a:lnTo>
                    <a:pt x="0" y="23850"/>
                  </a:lnTo>
                  <a:cubicBezTo>
                    <a:pt x="0" y="17524"/>
                    <a:pt x="2513" y="11458"/>
                    <a:pt x="6985" y="6985"/>
                  </a:cubicBezTo>
                  <a:cubicBezTo>
                    <a:pt x="11458" y="2513"/>
                    <a:pt x="17524" y="0"/>
                    <a:pt x="23850" y="0"/>
                  </a:cubicBezTo>
                  <a:close/>
                </a:path>
              </a:pathLst>
            </a:custGeom>
            <a:solidFill>
              <a:srgbClr val="0C021C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4274726" cy="6320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9106799" y="7246847"/>
            <a:ext cx="1114492" cy="738822"/>
            <a:chOff x="0" y="0"/>
            <a:chExt cx="293529" cy="19458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93529" cy="194587"/>
            </a:xfrm>
            <a:custGeom>
              <a:avLst/>
              <a:gdLst/>
              <a:ahLst/>
              <a:cxnLst/>
              <a:rect r="r" b="b" t="t" l="l"/>
              <a:pathLst>
                <a:path h="194587" w="293529">
                  <a:moveTo>
                    <a:pt x="97293" y="0"/>
                  </a:moveTo>
                  <a:lnTo>
                    <a:pt x="196235" y="0"/>
                  </a:lnTo>
                  <a:cubicBezTo>
                    <a:pt x="249969" y="0"/>
                    <a:pt x="293529" y="43560"/>
                    <a:pt x="293529" y="97293"/>
                  </a:cubicBezTo>
                  <a:lnTo>
                    <a:pt x="293529" y="97293"/>
                  </a:lnTo>
                  <a:cubicBezTo>
                    <a:pt x="293529" y="151027"/>
                    <a:pt x="249969" y="194587"/>
                    <a:pt x="196235" y="194587"/>
                  </a:cubicBezTo>
                  <a:lnTo>
                    <a:pt x="97293" y="194587"/>
                  </a:lnTo>
                  <a:cubicBezTo>
                    <a:pt x="43560" y="194587"/>
                    <a:pt x="0" y="151027"/>
                    <a:pt x="0" y="97293"/>
                  </a:cubicBezTo>
                  <a:lnTo>
                    <a:pt x="0" y="97293"/>
                  </a:lnTo>
                  <a:cubicBezTo>
                    <a:pt x="0" y="43560"/>
                    <a:pt x="43560" y="0"/>
                    <a:pt x="9729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57150"/>
              <a:ext cx="293529" cy="2517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479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9106799" y="7246847"/>
            <a:ext cx="738822" cy="738822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24C2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1947959" y="1881893"/>
            <a:ext cx="4794683" cy="5763766"/>
            <a:chOff x="0" y="0"/>
            <a:chExt cx="742822" cy="892958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42822" cy="892958"/>
            </a:xfrm>
            <a:custGeom>
              <a:avLst/>
              <a:gdLst/>
              <a:ahLst/>
              <a:cxnLst/>
              <a:rect r="r" b="b" t="t" l="l"/>
              <a:pathLst>
                <a:path h="892958" w="742822">
                  <a:moveTo>
                    <a:pt x="101725" y="0"/>
                  </a:moveTo>
                  <a:lnTo>
                    <a:pt x="641097" y="0"/>
                  </a:lnTo>
                  <a:cubicBezTo>
                    <a:pt x="668076" y="0"/>
                    <a:pt x="693950" y="10717"/>
                    <a:pt x="713027" y="29795"/>
                  </a:cubicBezTo>
                  <a:cubicBezTo>
                    <a:pt x="732104" y="48872"/>
                    <a:pt x="742822" y="74746"/>
                    <a:pt x="742822" y="101725"/>
                  </a:cubicBezTo>
                  <a:lnTo>
                    <a:pt x="742822" y="791233"/>
                  </a:lnTo>
                  <a:cubicBezTo>
                    <a:pt x="742822" y="818212"/>
                    <a:pt x="732104" y="844086"/>
                    <a:pt x="713027" y="863164"/>
                  </a:cubicBezTo>
                  <a:cubicBezTo>
                    <a:pt x="693950" y="882241"/>
                    <a:pt x="668076" y="892958"/>
                    <a:pt x="641097" y="892958"/>
                  </a:cubicBezTo>
                  <a:lnTo>
                    <a:pt x="101725" y="892958"/>
                  </a:lnTo>
                  <a:cubicBezTo>
                    <a:pt x="74746" y="892958"/>
                    <a:pt x="48872" y="882241"/>
                    <a:pt x="29795" y="863164"/>
                  </a:cubicBezTo>
                  <a:cubicBezTo>
                    <a:pt x="10717" y="844086"/>
                    <a:pt x="0" y="818212"/>
                    <a:pt x="0" y="791233"/>
                  </a:cubicBezTo>
                  <a:lnTo>
                    <a:pt x="0" y="101725"/>
                  </a:lnTo>
                  <a:cubicBezTo>
                    <a:pt x="0" y="74746"/>
                    <a:pt x="10717" y="48872"/>
                    <a:pt x="29795" y="29795"/>
                  </a:cubicBezTo>
                  <a:cubicBezTo>
                    <a:pt x="48872" y="10717"/>
                    <a:pt x="74746" y="0"/>
                    <a:pt x="101725" y="0"/>
                  </a:cubicBezTo>
                  <a:close/>
                </a:path>
              </a:pathLst>
            </a:custGeom>
            <a:blipFill>
              <a:blip r:embed="rId2"/>
              <a:stretch>
                <a:fillRect l="-40215" t="0" r="-40215" b="0"/>
              </a:stretch>
            </a:blipFill>
          </p:spPr>
        </p:sp>
      </p:grpSp>
      <p:sp>
        <p:nvSpPr>
          <p:cNvPr name="TextBox 20" id="20"/>
          <p:cNvSpPr txBox="true"/>
          <p:nvPr/>
        </p:nvSpPr>
        <p:spPr>
          <a:xfrm rot="0">
            <a:off x="2088599" y="7318760"/>
            <a:ext cx="7055401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Disruptor, Partner, or Replacement?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204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348596" y="1790426"/>
            <a:ext cx="7039846" cy="6696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19"/>
              </a:lnSpc>
            </a:pPr>
            <a:r>
              <a:rPr lang="en-US" sz="1999" spc="-97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Nelson Nkari is a multidisciplinary professional with a unique blend of expertise in law and software engineering. With over three years of legal practice and more than six years of experience in software development, he possesses a deep understanding of the intersection between law and technology, particularly in the realm of digital and emerging technologies.</a:t>
            </a:r>
          </a:p>
          <a:p>
            <a:pPr algn="l">
              <a:lnSpc>
                <a:spcPts val="2019"/>
              </a:lnSpc>
            </a:pPr>
          </a:p>
          <a:p>
            <a:pPr algn="l">
              <a:lnSpc>
                <a:spcPts val="2019"/>
              </a:lnSpc>
            </a:pPr>
            <a:r>
              <a:rPr lang="en-US" sz="1999" spc="-97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As the Founding and Managing Partner of Nelson Nkari &amp; Company Advocates, a tech-enabled law firm, he specializes in providing tailored legal solutions to technology-driven businesses. His ability to speak the same language as engineers, product managers, and tech executives allows him to bridge the gap between law and technology, enabling him to: provide guidance on navigating complex regulatory landscapes; anticipate and mitigate risks at the code and technology infrastructure level; and offer strategic guidance to clients in the digital economy.</a:t>
            </a:r>
          </a:p>
          <a:p>
            <a:pPr algn="l">
              <a:lnSpc>
                <a:spcPts val="2019"/>
              </a:lnSpc>
            </a:pPr>
          </a:p>
          <a:p>
            <a:pPr algn="l">
              <a:lnSpc>
                <a:spcPts val="2019"/>
              </a:lnSpc>
            </a:pPr>
            <a:r>
              <a:rPr lang="en-US" sz="1999" spc="-97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Nelson is also a recognized authority in Digital and Emerging Technologies Law, advising private companies, government institutions, and intergovernmental organizations on legal frameworks for AI, blockchain, data privacy, and other emerging technologies. He is a member of the prestigious Lexing® Network, a global alliance of lawyers specializing in digital and emerging technologies law.</a:t>
            </a:r>
          </a:p>
          <a:p>
            <a:pPr algn="l">
              <a:lnSpc>
                <a:spcPts val="2019"/>
              </a:lnSpc>
            </a:pPr>
          </a:p>
        </p:txBody>
      </p:sp>
      <p:grpSp>
        <p:nvGrpSpPr>
          <p:cNvPr name="Group 3" id="3"/>
          <p:cNvGrpSpPr/>
          <p:nvPr/>
        </p:nvGrpSpPr>
        <p:grpSpPr>
          <a:xfrm rot="0">
            <a:off x="1783379" y="1752326"/>
            <a:ext cx="5827998" cy="6782348"/>
            <a:chOff x="0" y="0"/>
            <a:chExt cx="1534946" cy="178629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534946" cy="1786297"/>
            </a:xfrm>
            <a:custGeom>
              <a:avLst/>
              <a:gdLst/>
              <a:ahLst/>
              <a:cxnLst/>
              <a:rect r="r" b="b" t="t" l="l"/>
              <a:pathLst>
                <a:path h="1786297" w="1534946">
                  <a:moveTo>
                    <a:pt x="112914" y="0"/>
                  </a:moveTo>
                  <a:lnTo>
                    <a:pt x="1422032" y="0"/>
                  </a:lnTo>
                  <a:cubicBezTo>
                    <a:pt x="1484393" y="0"/>
                    <a:pt x="1534946" y="50553"/>
                    <a:pt x="1534946" y="112914"/>
                  </a:cubicBezTo>
                  <a:lnTo>
                    <a:pt x="1534946" y="1673383"/>
                  </a:lnTo>
                  <a:cubicBezTo>
                    <a:pt x="1534946" y="1735744"/>
                    <a:pt x="1484393" y="1786297"/>
                    <a:pt x="1422032" y="1786297"/>
                  </a:cubicBezTo>
                  <a:lnTo>
                    <a:pt x="112914" y="1786297"/>
                  </a:lnTo>
                  <a:cubicBezTo>
                    <a:pt x="82967" y="1786297"/>
                    <a:pt x="54247" y="1774401"/>
                    <a:pt x="33072" y="1753226"/>
                  </a:cubicBezTo>
                  <a:cubicBezTo>
                    <a:pt x="11896" y="1732050"/>
                    <a:pt x="0" y="1703330"/>
                    <a:pt x="0" y="1673383"/>
                  </a:cubicBezTo>
                  <a:lnTo>
                    <a:pt x="0" y="112914"/>
                  </a:lnTo>
                  <a:cubicBezTo>
                    <a:pt x="0" y="50553"/>
                    <a:pt x="50553" y="0"/>
                    <a:pt x="112914" y="0"/>
                  </a:cubicBezTo>
                  <a:close/>
                </a:path>
              </a:pathLst>
            </a:custGeom>
            <a:solidFill>
              <a:srgbClr val="361E8B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1534946" cy="18243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2300037" y="2261617"/>
            <a:ext cx="4794683" cy="5763766"/>
            <a:chOff x="0" y="0"/>
            <a:chExt cx="742822" cy="89295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742822" cy="892958"/>
            </a:xfrm>
            <a:custGeom>
              <a:avLst/>
              <a:gdLst/>
              <a:ahLst/>
              <a:cxnLst/>
              <a:rect r="r" b="b" t="t" l="l"/>
              <a:pathLst>
                <a:path h="892958" w="742822">
                  <a:moveTo>
                    <a:pt x="101725" y="0"/>
                  </a:moveTo>
                  <a:lnTo>
                    <a:pt x="641097" y="0"/>
                  </a:lnTo>
                  <a:cubicBezTo>
                    <a:pt x="668076" y="0"/>
                    <a:pt x="693950" y="10717"/>
                    <a:pt x="713027" y="29795"/>
                  </a:cubicBezTo>
                  <a:cubicBezTo>
                    <a:pt x="732104" y="48872"/>
                    <a:pt x="742822" y="74746"/>
                    <a:pt x="742822" y="101725"/>
                  </a:cubicBezTo>
                  <a:lnTo>
                    <a:pt x="742822" y="791233"/>
                  </a:lnTo>
                  <a:cubicBezTo>
                    <a:pt x="742822" y="818212"/>
                    <a:pt x="732104" y="844086"/>
                    <a:pt x="713027" y="863164"/>
                  </a:cubicBezTo>
                  <a:cubicBezTo>
                    <a:pt x="693950" y="882241"/>
                    <a:pt x="668076" y="892958"/>
                    <a:pt x="641097" y="892958"/>
                  </a:cubicBezTo>
                  <a:lnTo>
                    <a:pt x="101725" y="892958"/>
                  </a:lnTo>
                  <a:cubicBezTo>
                    <a:pt x="74746" y="892958"/>
                    <a:pt x="48872" y="882241"/>
                    <a:pt x="29795" y="863164"/>
                  </a:cubicBezTo>
                  <a:cubicBezTo>
                    <a:pt x="10717" y="844086"/>
                    <a:pt x="0" y="818212"/>
                    <a:pt x="0" y="791233"/>
                  </a:cubicBezTo>
                  <a:lnTo>
                    <a:pt x="0" y="101725"/>
                  </a:lnTo>
                  <a:cubicBezTo>
                    <a:pt x="0" y="74746"/>
                    <a:pt x="10717" y="48872"/>
                    <a:pt x="29795" y="29795"/>
                  </a:cubicBezTo>
                  <a:cubicBezTo>
                    <a:pt x="48872" y="10717"/>
                    <a:pt x="74746" y="0"/>
                    <a:pt x="101725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5883" r="0" b="-19124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true" flipV="false" rot="0">
            <a:off x="15642727" y="1028700"/>
            <a:ext cx="3702300" cy="5533329"/>
          </a:xfrm>
          <a:custGeom>
            <a:avLst/>
            <a:gdLst/>
            <a:ahLst/>
            <a:cxnLst/>
            <a:rect r="r" b="b" t="t" l="l"/>
            <a:pathLst>
              <a:path h="5533329" w="3702300">
                <a:moveTo>
                  <a:pt x="3702300" y="0"/>
                </a:moveTo>
                <a:lnTo>
                  <a:pt x="0" y="0"/>
                </a:lnTo>
                <a:lnTo>
                  <a:pt x="0" y="5533329"/>
                </a:lnTo>
                <a:lnTo>
                  <a:pt x="3702300" y="5533329"/>
                </a:lnTo>
                <a:lnTo>
                  <a:pt x="37023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204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323975" y="1759816"/>
            <a:ext cx="14069961" cy="3112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520"/>
              </a:lnSpc>
            </a:pPr>
            <a:r>
              <a:rPr lang="en-US" sz="14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AI In the Legal Profession</a:t>
            </a:r>
          </a:p>
        </p:txBody>
      </p:sp>
      <p:sp>
        <p:nvSpPr>
          <p:cNvPr name="Freeform 3" id="3"/>
          <p:cNvSpPr/>
          <p:nvPr/>
        </p:nvSpPr>
        <p:spPr>
          <a:xfrm flipH="true" flipV="false" rot="0">
            <a:off x="15438714" y="3271753"/>
            <a:ext cx="3641172" cy="5441970"/>
          </a:xfrm>
          <a:custGeom>
            <a:avLst/>
            <a:gdLst/>
            <a:ahLst/>
            <a:cxnLst/>
            <a:rect r="r" b="b" t="t" l="l"/>
            <a:pathLst>
              <a:path h="5441970" w="3641172">
                <a:moveTo>
                  <a:pt x="3641172" y="0"/>
                </a:moveTo>
                <a:lnTo>
                  <a:pt x="0" y="0"/>
                </a:lnTo>
                <a:lnTo>
                  <a:pt x="0" y="5441969"/>
                </a:lnTo>
                <a:lnTo>
                  <a:pt x="3641172" y="5441969"/>
                </a:lnTo>
                <a:lnTo>
                  <a:pt x="364117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617390" y="5538546"/>
            <a:ext cx="4120595" cy="1097095"/>
            <a:chOff x="0" y="0"/>
            <a:chExt cx="1647309" cy="43859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647309" cy="438591"/>
            </a:xfrm>
            <a:custGeom>
              <a:avLst/>
              <a:gdLst/>
              <a:ahLst/>
              <a:cxnLst/>
              <a:rect r="r" b="b" t="t" l="l"/>
              <a:pathLst>
                <a:path h="438591" w="1647309">
                  <a:moveTo>
                    <a:pt x="187884" y="0"/>
                  </a:moveTo>
                  <a:lnTo>
                    <a:pt x="1459425" y="0"/>
                  </a:lnTo>
                  <a:cubicBezTo>
                    <a:pt x="1509255" y="0"/>
                    <a:pt x="1557044" y="19795"/>
                    <a:pt x="1592279" y="55030"/>
                  </a:cubicBezTo>
                  <a:cubicBezTo>
                    <a:pt x="1627514" y="90265"/>
                    <a:pt x="1647309" y="138054"/>
                    <a:pt x="1647309" y="187884"/>
                  </a:cubicBezTo>
                  <a:lnTo>
                    <a:pt x="1647309" y="250707"/>
                  </a:lnTo>
                  <a:cubicBezTo>
                    <a:pt x="1647309" y="354472"/>
                    <a:pt x="1563190" y="438591"/>
                    <a:pt x="1459425" y="438591"/>
                  </a:cubicBezTo>
                  <a:lnTo>
                    <a:pt x="187884" y="438591"/>
                  </a:lnTo>
                  <a:cubicBezTo>
                    <a:pt x="138054" y="438591"/>
                    <a:pt x="90265" y="418796"/>
                    <a:pt x="55030" y="383561"/>
                  </a:cubicBezTo>
                  <a:cubicBezTo>
                    <a:pt x="19795" y="348326"/>
                    <a:pt x="0" y="300537"/>
                    <a:pt x="0" y="250707"/>
                  </a:cubicBezTo>
                  <a:lnTo>
                    <a:pt x="0" y="187884"/>
                  </a:lnTo>
                  <a:cubicBezTo>
                    <a:pt x="0" y="84118"/>
                    <a:pt x="84118" y="0"/>
                    <a:pt x="187884" y="0"/>
                  </a:cubicBezTo>
                  <a:close/>
                </a:path>
              </a:pathLst>
            </a:custGeom>
            <a:solidFill>
              <a:srgbClr val="361E8B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1647309" cy="495741"/>
            </a:xfrm>
            <a:prstGeom prst="rect">
              <a:avLst/>
            </a:prstGeom>
          </p:spPr>
          <p:txBody>
            <a:bodyPr anchor="ctr" rtlCol="false" tIns="33467" lIns="33467" bIns="33467" rIns="33467"/>
            <a:lstStyle/>
            <a:p>
              <a:pPr algn="ctr">
                <a:lnSpc>
                  <a:spcPts val="447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323975" y="5666112"/>
            <a:ext cx="841963" cy="841963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24C2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33467" lIns="33467" bIns="33467" rIns="33467"/>
            <a:lstStyle/>
            <a:p>
              <a:pPr algn="ctr">
                <a:lnSpc>
                  <a:spcPts val="4480"/>
                </a:lnSpc>
              </a:pPr>
              <a:r>
                <a:rPr lang="en-US" sz="3200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1</a:t>
              </a: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2450417" y="5927077"/>
            <a:ext cx="2690751" cy="3200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9"/>
              </a:lnSpc>
            </a:pPr>
            <a:r>
              <a:rPr lang="en-US" sz="2108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Legal Research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5798680" y="1226416"/>
            <a:ext cx="1278010" cy="1278010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24C2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48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617390" y="6937733"/>
            <a:ext cx="4120595" cy="1097095"/>
            <a:chOff x="0" y="0"/>
            <a:chExt cx="1647309" cy="438591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647309" cy="438591"/>
            </a:xfrm>
            <a:custGeom>
              <a:avLst/>
              <a:gdLst/>
              <a:ahLst/>
              <a:cxnLst/>
              <a:rect r="r" b="b" t="t" l="l"/>
              <a:pathLst>
                <a:path h="438591" w="1647309">
                  <a:moveTo>
                    <a:pt x="187884" y="0"/>
                  </a:moveTo>
                  <a:lnTo>
                    <a:pt x="1459425" y="0"/>
                  </a:lnTo>
                  <a:cubicBezTo>
                    <a:pt x="1509255" y="0"/>
                    <a:pt x="1557044" y="19795"/>
                    <a:pt x="1592279" y="55030"/>
                  </a:cubicBezTo>
                  <a:cubicBezTo>
                    <a:pt x="1627514" y="90265"/>
                    <a:pt x="1647309" y="138054"/>
                    <a:pt x="1647309" y="187884"/>
                  </a:cubicBezTo>
                  <a:lnTo>
                    <a:pt x="1647309" y="250707"/>
                  </a:lnTo>
                  <a:cubicBezTo>
                    <a:pt x="1647309" y="354472"/>
                    <a:pt x="1563190" y="438591"/>
                    <a:pt x="1459425" y="438591"/>
                  </a:cubicBezTo>
                  <a:lnTo>
                    <a:pt x="187884" y="438591"/>
                  </a:lnTo>
                  <a:cubicBezTo>
                    <a:pt x="138054" y="438591"/>
                    <a:pt x="90265" y="418796"/>
                    <a:pt x="55030" y="383561"/>
                  </a:cubicBezTo>
                  <a:cubicBezTo>
                    <a:pt x="19795" y="348326"/>
                    <a:pt x="0" y="300537"/>
                    <a:pt x="0" y="250707"/>
                  </a:cubicBezTo>
                  <a:lnTo>
                    <a:pt x="0" y="187884"/>
                  </a:lnTo>
                  <a:cubicBezTo>
                    <a:pt x="0" y="84118"/>
                    <a:pt x="84118" y="0"/>
                    <a:pt x="187884" y="0"/>
                  </a:cubicBezTo>
                  <a:close/>
                </a:path>
              </a:pathLst>
            </a:custGeom>
            <a:solidFill>
              <a:srgbClr val="361E8B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57150"/>
              <a:ext cx="1647309" cy="495741"/>
            </a:xfrm>
            <a:prstGeom prst="rect">
              <a:avLst/>
            </a:prstGeom>
          </p:spPr>
          <p:txBody>
            <a:bodyPr anchor="ctr" rtlCol="false" tIns="33467" lIns="33467" bIns="33467" rIns="33467"/>
            <a:lstStyle/>
            <a:p>
              <a:pPr algn="ctr">
                <a:lnSpc>
                  <a:spcPts val="447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323975" y="7065299"/>
            <a:ext cx="841963" cy="841963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24C2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33467" lIns="33467" bIns="33467" rIns="33467"/>
            <a:lstStyle/>
            <a:p>
              <a:pPr algn="ctr">
                <a:lnSpc>
                  <a:spcPts val="4480"/>
                </a:lnSpc>
              </a:pPr>
              <a:r>
                <a:rPr lang="en-US" sz="3200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2</a:t>
              </a: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2450417" y="7327618"/>
            <a:ext cx="2690751" cy="3200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9"/>
              </a:lnSpc>
            </a:pPr>
            <a:r>
              <a:rPr lang="en-US" sz="2108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Electronic Discovery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1617390" y="8339628"/>
            <a:ext cx="4120595" cy="1097095"/>
            <a:chOff x="0" y="0"/>
            <a:chExt cx="1647309" cy="438591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647309" cy="438591"/>
            </a:xfrm>
            <a:custGeom>
              <a:avLst/>
              <a:gdLst/>
              <a:ahLst/>
              <a:cxnLst/>
              <a:rect r="r" b="b" t="t" l="l"/>
              <a:pathLst>
                <a:path h="438591" w="1647309">
                  <a:moveTo>
                    <a:pt x="187884" y="0"/>
                  </a:moveTo>
                  <a:lnTo>
                    <a:pt x="1459425" y="0"/>
                  </a:lnTo>
                  <a:cubicBezTo>
                    <a:pt x="1509255" y="0"/>
                    <a:pt x="1557044" y="19795"/>
                    <a:pt x="1592279" y="55030"/>
                  </a:cubicBezTo>
                  <a:cubicBezTo>
                    <a:pt x="1627514" y="90265"/>
                    <a:pt x="1647309" y="138054"/>
                    <a:pt x="1647309" y="187884"/>
                  </a:cubicBezTo>
                  <a:lnTo>
                    <a:pt x="1647309" y="250707"/>
                  </a:lnTo>
                  <a:cubicBezTo>
                    <a:pt x="1647309" y="354472"/>
                    <a:pt x="1563190" y="438591"/>
                    <a:pt x="1459425" y="438591"/>
                  </a:cubicBezTo>
                  <a:lnTo>
                    <a:pt x="187884" y="438591"/>
                  </a:lnTo>
                  <a:cubicBezTo>
                    <a:pt x="138054" y="438591"/>
                    <a:pt x="90265" y="418796"/>
                    <a:pt x="55030" y="383561"/>
                  </a:cubicBezTo>
                  <a:cubicBezTo>
                    <a:pt x="19795" y="348326"/>
                    <a:pt x="0" y="300537"/>
                    <a:pt x="0" y="250707"/>
                  </a:cubicBezTo>
                  <a:lnTo>
                    <a:pt x="0" y="187884"/>
                  </a:lnTo>
                  <a:cubicBezTo>
                    <a:pt x="0" y="84118"/>
                    <a:pt x="84118" y="0"/>
                    <a:pt x="187884" y="0"/>
                  </a:cubicBezTo>
                  <a:close/>
                </a:path>
              </a:pathLst>
            </a:custGeom>
            <a:solidFill>
              <a:srgbClr val="361E8B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57150"/>
              <a:ext cx="1647309" cy="495741"/>
            </a:xfrm>
            <a:prstGeom prst="rect">
              <a:avLst/>
            </a:prstGeom>
          </p:spPr>
          <p:txBody>
            <a:bodyPr anchor="ctr" rtlCol="false" tIns="33467" lIns="33467" bIns="33467" rIns="33467"/>
            <a:lstStyle/>
            <a:p>
              <a:pPr algn="ctr">
                <a:lnSpc>
                  <a:spcPts val="4479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323975" y="8467194"/>
            <a:ext cx="841963" cy="841963"/>
            <a:chOff x="0" y="0"/>
            <a:chExt cx="812800" cy="8128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24C2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33467" lIns="33467" bIns="33467" rIns="33467"/>
            <a:lstStyle/>
            <a:p>
              <a:pPr algn="ctr">
                <a:lnSpc>
                  <a:spcPts val="4480"/>
                </a:lnSpc>
              </a:pPr>
              <a:r>
                <a:rPr lang="en-US" sz="3200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3</a:t>
              </a: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2466317" y="8568143"/>
            <a:ext cx="2690751" cy="640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9"/>
              </a:lnSpc>
            </a:pPr>
            <a:r>
              <a:rPr lang="en-US" sz="2108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Client Communications</a:t>
            </a:r>
          </a:p>
        </p:txBody>
      </p:sp>
      <p:grpSp>
        <p:nvGrpSpPr>
          <p:cNvPr name="Group 28" id="28"/>
          <p:cNvGrpSpPr/>
          <p:nvPr/>
        </p:nvGrpSpPr>
        <p:grpSpPr>
          <a:xfrm rot="0">
            <a:off x="6445365" y="5538546"/>
            <a:ext cx="4120595" cy="1097095"/>
            <a:chOff x="0" y="0"/>
            <a:chExt cx="1647309" cy="438591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1647309" cy="438591"/>
            </a:xfrm>
            <a:custGeom>
              <a:avLst/>
              <a:gdLst/>
              <a:ahLst/>
              <a:cxnLst/>
              <a:rect r="r" b="b" t="t" l="l"/>
              <a:pathLst>
                <a:path h="438591" w="1647309">
                  <a:moveTo>
                    <a:pt x="187884" y="0"/>
                  </a:moveTo>
                  <a:lnTo>
                    <a:pt x="1459425" y="0"/>
                  </a:lnTo>
                  <a:cubicBezTo>
                    <a:pt x="1509255" y="0"/>
                    <a:pt x="1557044" y="19795"/>
                    <a:pt x="1592279" y="55030"/>
                  </a:cubicBezTo>
                  <a:cubicBezTo>
                    <a:pt x="1627514" y="90265"/>
                    <a:pt x="1647309" y="138054"/>
                    <a:pt x="1647309" y="187884"/>
                  </a:cubicBezTo>
                  <a:lnTo>
                    <a:pt x="1647309" y="250707"/>
                  </a:lnTo>
                  <a:cubicBezTo>
                    <a:pt x="1647309" y="354472"/>
                    <a:pt x="1563190" y="438591"/>
                    <a:pt x="1459425" y="438591"/>
                  </a:cubicBezTo>
                  <a:lnTo>
                    <a:pt x="187884" y="438591"/>
                  </a:lnTo>
                  <a:cubicBezTo>
                    <a:pt x="138054" y="438591"/>
                    <a:pt x="90265" y="418796"/>
                    <a:pt x="55030" y="383561"/>
                  </a:cubicBezTo>
                  <a:cubicBezTo>
                    <a:pt x="19795" y="348326"/>
                    <a:pt x="0" y="300537"/>
                    <a:pt x="0" y="250707"/>
                  </a:cubicBezTo>
                  <a:lnTo>
                    <a:pt x="0" y="187884"/>
                  </a:lnTo>
                  <a:cubicBezTo>
                    <a:pt x="0" y="84118"/>
                    <a:pt x="84118" y="0"/>
                    <a:pt x="187884" y="0"/>
                  </a:cubicBezTo>
                  <a:close/>
                </a:path>
              </a:pathLst>
            </a:custGeom>
            <a:solidFill>
              <a:srgbClr val="361E8B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57150"/>
              <a:ext cx="1647309" cy="495741"/>
            </a:xfrm>
            <a:prstGeom prst="rect">
              <a:avLst/>
            </a:prstGeom>
          </p:spPr>
          <p:txBody>
            <a:bodyPr anchor="ctr" rtlCol="false" tIns="33467" lIns="33467" bIns="33467" rIns="33467"/>
            <a:lstStyle/>
            <a:p>
              <a:pPr algn="ctr">
                <a:lnSpc>
                  <a:spcPts val="4479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6151950" y="5666112"/>
            <a:ext cx="841963" cy="841963"/>
            <a:chOff x="0" y="0"/>
            <a:chExt cx="812800" cy="8128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24C2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33467" lIns="33467" bIns="33467" rIns="33467"/>
            <a:lstStyle/>
            <a:p>
              <a:pPr algn="ctr">
                <a:lnSpc>
                  <a:spcPts val="4480"/>
                </a:lnSpc>
              </a:pPr>
              <a:r>
                <a:rPr lang="en-US" sz="3200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4</a:t>
              </a:r>
            </a:p>
          </p:txBody>
        </p:sp>
      </p:grpSp>
      <p:sp>
        <p:nvSpPr>
          <p:cNvPr name="TextBox 34" id="34"/>
          <p:cNvSpPr txBox="true"/>
          <p:nvPr/>
        </p:nvSpPr>
        <p:spPr>
          <a:xfrm rot="0">
            <a:off x="7279663" y="5927077"/>
            <a:ext cx="2690751" cy="3200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9"/>
              </a:lnSpc>
            </a:pPr>
            <a:r>
              <a:rPr lang="en-US" sz="2108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Legal Analytics</a:t>
            </a:r>
          </a:p>
        </p:txBody>
      </p:sp>
      <p:grpSp>
        <p:nvGrpSpPr>
          <p:cNvPr name="Group 35" id="35"/>
          <p:cNvGrpSpPr/>
          <p:nvPr/>
        </p:nvGrpSpPr>
        <p:grpSpPr>
          <a:xfrm rot="0">
            <a:off x="6445365" y="6937733"/>
            <a:ext cx="4120595" cy="1097095"/>
            <a:chOff x="0" y="0"/>
            <a:chExt cx="1647309" cy="438591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1647309" cy="438591"/>
            </a:xfrm>
            <a:custGeom>
              <a:avLst/>
              <a:gdLst/>
              <a:ahLst/>
              <a:cxnLst/>
              <a:rect r="r" b="b" t="t" l="l"/>
              <a:pathLst>
                <a:path h="438591" w="1647309">
                  <a:moveTo>
                    <a:pt x="187884" y="0"/>
                  </a:moveTo>
                  <a:lnTo>
                    <a:pt x="1459425" y="0"/>
                  </a:lnTo>
                  <a:cubicBezTo>
                    <a:pt x="1509255" y="0"/>
                    <a:pt x="1557044" y="19795"/>
                    <a:pt x="1592279" y="55030"/>
                  </a:cubicBezTo>
                  <a:cubicBezTo>
                    <a:pt x="1627514" y="90265"/>
                    <a:pt x="1647309" y="138054"/>
                    <a:pt x="1647309" y="187884"/>
                  </a:cubicBezTo>
                  <a:lnTo>
                    <a:pt x="1647309" y="250707"/>
                  </a:lnTo>
                  <a:cubicBezTo>
                    <a:pt x="1647309" y="354472"/>
                    <a:pt x="1563190" y="438591"/>
                    <a:pt x="1459425" y="438591"/>
                  </a:cubicBezTo>
                  <a:lnTo>
                    <a:pt x="187884" y="438591"/>
                  </a:lnTo>
                  <a:cubicBezTo>
                    <a:pt x="138054" y="438591"/>
                    <a:pt x="90265" y="418796"/>
                    <a:pt x="55030" y="383561"/>
                  </a:cubicBezTo>
                  <a:cubicBezTo>
                    <a:pt x="19795" y="348326"/>
                    <a:pt x="0" y="300537"/>
                    <a:pt x="0" y="250707"/>
                  </a:cubicBezTo>
                  <a:lnTo>
                    <a:pt x="0" y="187884"/>
                  </a:lnTo>
                  <a:cubicBezTo>
                    <a:pt x="0" y="84118"/>
                    <a:pt x="84118" y="0"/>
                    <a:pt x="187884" y="0"/>
                  </a:cubicBezTo>
                  <a:close/>
                </a:path>
              </a:pathLst>
            </a:custGeom>
            <a:solidFill>
              <a:srgbClr val="361E8B"/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57150"/>
              <a:ext cx="1647309" cy="495741"/>
            </a:xfrm>
            <a:prstGeom prst="rect">
              <a:avLst/>
            </a:prstGeom>
          </p:spPr>
          <p:txBody>
            <a:bodyPr anchor="ctr" rtlCol="false" tIns="33467" lIns="33467" bIns="33467" rIns="33467"/>
            <a:lstStyle/>
            <a:p>
              <a:pPr algn="ctr">
                <a:lnSpc>
                  <a:spcPts val="4479"/>
                </a:lnSpc>
              </a:pP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6151950" y="7065299"/>
            <a:ext cx="841963" cy="841963"/>
            <a:chOff x="0" y="0"/>
            <a:chExt cx="812800" cy="81280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24C2"/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33467" lIns="33467" bIns="33467" rIns="33467"/>
            <a:lstStyle/>
            <a:p>
              <a:pPr algn="ctr">
                <a:lnSpc>
                  <a:spcPts val="4480"/>
                </a:lnSpc>
              </a:pPr>
              <a:r>
                <a:rPr lang="en-US" sz="3200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5</a:t>
              </a:r>
            </a:p>
          </p:txBody>
        </p:sp>
      </p:grpSp>
      <p:sp>
        <p:nvSpPr>
          <p:cNvPr name="TextBox 41" id="41"/>
          <p:cNvSpPr txBox="true"/>
          <p:nvPr/>
        </p:nvSpPr>
        <p:spPr>
          <a:xfrm rot="0">
            <a:off x="7279663" y="7327618"/>
            <a:ext cx="2690751" cy="3200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9"/>
              </a:lnSpc>
            </a:pPr>
            <a:r>
              <a:rPr lang="en-US" sz="2108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Litigation Analysis</a:t>
            </a:r>
          </a:p>
        </p:txBody>
      </p:sp>
      <p:grpSp>
        <p:nvGrpSpPr>
          <p:cNvPr name="Group 42" id="42"/>
          <p:cNvGrpSpPr/>
          <p:nvPr/>
        </p:nvGrpSpPr>
        <p:grpSpPr>
          <a:xfrm rot="0">
            <a:off x="6151950" y="8339628"/>
            <a:ext cx="4414010" cy="1097095"/>
            <a:chOff x="0" y="0"/>
            <a:chExt cx="5885347" cy="1462793"/>
          </a:xfrm>
        </p:grpSpPr>
        <p:grpSp>
          <p:nvGrpSpPr>
            <p:cNvPr name="Group 43" id="43"/>
            <p:cNvGrpSpPr/>
            <p:nvPr/>
          </p:nvGrpSpPr>
          <p:grpSpPr>
            <a:xfrm rot="0">
              <a:off x="391220" y="0"/>
              <a:ext cx="5494127" cy="1462793"/>
              <a:chOff x="0" y="0"/>
              <a:chExt cx="1647309" cy="438591"/>
            </a:xfrm>
          </p:grpSpPr>
          <p:sp>
            <p:nvSpPr>
              <p:cNvPr name="Freeform 44" id="44"/>
              <p:cNvSpPr/>
              <p:nvPr/>
            </p:nvSpPr>
            <p:spPr>
              <a:xfrm flipH="false" flipV="false" rot="0">
                <a:off x="0" y="0"/>
                <a:ext cx="1647309" cy="438591"/>
              </a:xfrm>
              <a:custGeom>
                <a:avLst/>
                <a:gdLst/>
                <a:ahLst/>
                <a:cxnLst/>
                <a:rect r="r" b="b" t="t" l="l"/>
                <a:pathLst>
                  <a:path h="438591" w="1647309">
                    <a:moveTo>
                      <a:pt x="123779" y="0"/>
                    </a:moveTo>
                    <a:lnTo>
                      <a:pt x="1523529" y="0"/>
                    </a:lnTo>
                    <a:cubicBezTo>
                      <a:pt x="1556358" y="0"/>
                      <a:pt x="1587841" y="13041"/>
                      <a:pt x="1611054" y="36254"/>
                    </a:cubicBezTo>
                    <a:cubicBezTo>
                      <a:pt x="1634267" y="59467"/>
                      <a:pt x="1647309" y="90951"/>
                      <a:pt x="1647309" y="123779"/>
                    </a:cubicBezTo>
                    <a:lnTo>
                      <a:pt x="1647309" y="314811"/>
                    </a:lnTo>
                    <a:cubicBezTo>
                      <a:pt x="1647309" y="347640"/>
                      <a:pt x="1634267" y="379123"/>
                      <a:pt x="1611054" y="402336"/>
                    </a:cubicBezTo>
                    <a:cubicBezTo>
                      <a:pt x="1587841" y="425550"/>
                      <a:pt x="1556358" y="438591"/>
                      <a:pt x="1523529" y="438591"/>
                    </a:cubicBezTo>
                    <a:lnTo>
                      <a:pt x="123779" y="438591"/>
                    </a:lnTo>
                    <a:cubicBezTo>
                      <a:pt x="90951" y="438591"/>
                      <a:pt x="59467" y="425550"/>
                      <a:pt x="36254" y="402336"/>
                    </a:cubicBezTo>
                    <a:cubicBezTo>
                      <a:pt x="13041" y="379123"/>
                      <a:pt x="0" y="347640"/>
                      <a:pt x="0" y="314811"/>
                    </a:cubicBezTo>
                    <a:lnTo>
                      <a:pt x="0" y="123779"/>
                    </a:lnTo>
                    <a:cubicBezTo>
                      <a:pt x="0" y="90951"/>
                      <a:pt x="13041" y="59467"/>
                      <a:pt x="36254" y="36254"/>
                    </a:cubicBezTo>
                    <a:cubicBezTo>
                      <a:pt x="59467" y="13041"/>
                      <a:pt x="90951" y="0"/>
                      <a:pt x="123779" y="0"/>
                    </a:cubicBezTo>
                    <a:close/>
                  </a:path>
                </a:pathLst>
              </a:custGeom>
              <a:solidFill>
                <a:srgbClr val="361E8B"/>
              </a:solidFill>
            </p:spPr>
          </p:sp>
          <p:sp>
            <p:nvSpPr>
              <p:cNvPr name="TextBox 45" id="45"/>
              <p:cNvSpPr txBox="true"/>
              <p:nvPr/>
            </p:nvSpPr>
            <p:spPr>
              <a:xfrm>
                <a:off x="0" y="-57150"/>
                <a:ext cx="1647309" cy="49574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4479"/>
                  </a:lnSpc>
                </a:pPr>
              </a:p>
            </p:txBody>
          </p:sp>
        </p:grpSp>
        <p:grpSp>
          <p:nvGrpSpPr>
            <p:cNvPr name="Group 46" id="46"/>
            <p:cNvGrpSpPr/>
            <p:nvPr/>
          </p:nvGrpSpPr>
          <p:grpSpPr>
            <a:xfrm rot="0">
              <a:off x="0" y="170088"/>
              <a:ext cx="1122617" cy="1122617"/>
              <a:chOff x="0" y="0"/>
              <a:chExt cx="812800" cy="812800"/>
            </a:xfrm>
          </p:grpSpPr>
          <p:sp>
            <p:nvSpPr>
              <p:cNvPr name="Freeform 47" id="4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24C2"/>
              </a:solidFill>
            </p:spPr>
          </p:sp>
          <p:sp>
            <p:nvSpPr>
              <p:cNvPr name="TextBox 48" id="48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4480"/>
                  </a:lnSpc>
                </a:pPr>
                <a:r>
                  <a:rPr lang="en-US" sz="3200">
                    <a:solidFill>
                      <a:srgbClr val="FFFFFF"/>
                    </a:solidFill>
                    <a:latin typeface="Varela Round"/>
                    <a:ea typeface="Varela Round"/>
                    <a:cs typeface="Varela Round"/>
                    <a:sym typeface="Varela Round"/>
                  </a:rPr>
                  <a:t>6</a:t>
                </a:r>
              </a:p>
            </p:txBody>
          </p:sp>
        </p:grpSp>
        <p:sp>
          <p:nvSpPr>
            <p:cNvPr name="TextBox 49" id="49"/>
            <p:cNvSpPr txBox="true"/>
            <p:nvPr/>
          </p:nvSpPr>
          <p:spPr>
            <a:xfrm rot="0">
              <a:off x="1523122" y="304687"/>
              <a:ext cx="3587668" cy="8534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529"/>
                </a:lnSpc>
              </a:pPr>
              <a:r>
                <a:rPr lang="en-US" sz="2108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Document Automation</a:t>
              </a:r>
            </a:p>
          </p:txBody>
        </p:sp>
      </p:grpSp>
      <p:grpSp>
        <p:nvGrpSpPr>
          <p:cNvPr name="Group 50" id="50"/>
          <p:cNvGrpSpPr/>
          <p:nvPr/>
        </p:nvGrpSpPr>
        <p:grpSpPr>
          <a:xfrm rot="0">
            <a:off x="11678085" y="5538546"/>
            <a:ext cx="4120595" cy="1097095"/>
            <a:chOff x="0" y="0"/>
            <a:chExt cx="1647309" cy="438591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0" y="0"/>
              <a:ext cx="1647309" cy="438591"/>
            </a:xfrm>
            <a:custGeom>
              <a:avLst/>
              <a:gdLst/>
              <a:ahLst/>
              <a:cxnLst/>
              <a:rect r="r" b="b" t="t" l="l"/>
              <a:pathLst>
                <a:path h="438591" w="1647309">
                  <a:moveTo>
                    <a:pt x="187884" y="0"/>
                  </a:moveTo>
                  <a:lnTo>
                    <a:pt x="1459425" y="0"/>
                  </a:lnTo>
                  <a:cubicBezTo>
                    <a:pt x="1509255" y="0"/>
                    <a:pt x="1557044" y="19795"/>
                    <a:pt x="1592279" y="55030"/>
                  </a:cubicBezTo>
                  <a:cubicBezTo>
                    <a:pt x="1627514" y="90265"/>
                    <a:pt x="1647309" y="138054"/>
                    <a:pt x="1647309" y="187884"/>
                  </a:cubicBezTo>
                  <a:lnTo>
                    <a:pt x="1647309" y="250707"/>
                  </a:lnTo>
                  <a:cubicBezTo>
                    <a:pt x="1647309" y="354472"/>
                    <a:pt x="1563190" y="438591"/>
                    <a:pt x="1459425" y="438591"/>
                  </a:cubicBezTo>
                  <a:lnTo>
                    <a:pt x="187884" y="438591"/>
                  </a:lnTo>
                  <a:cubicBezTo>
                    <a:pt x="138054" y="438591"/>
                    <a:pt x="90265" y="418796"/>
                    <a:pt x="55030" y="383561"/>
                  </a:cubicBezTo>
                  <a:cubicBezTo>
                    <a:pt x="19795" y="348326"/>
                    <a:pt x="0" y="300537"/>
                    <a:pt x="0" y="250707"/>
                  </a:cubicBezTo>
                  <a:lnTo>
                    <a:pt x="0" y="187884"/>
                  </a:lnTo>
                  <a:cubicBezTo>
                    <a:pt x="0" y="84118"/>
                    <a:pt x="84118" y="0"/>
                    <a:pt x="187884" y="0"/>
                  </a:cubicBezTo>
                  <a:close/>
                </a:path>
              </a:pathLst>
            </a:custGeom>
            <a:solidFill>
              <a:srgbClr val="361E8B"/>
            </a:solidFill>
          </p:spPr>
        </p:sp>
        <p:sp>
          <p:nvSpPr>
            <p:cNvPr name="TextBox 52" id="52"/>
            <p:cNvSpPr txBox="true"/>
            <p:nvPr/>
          </p:nvSpPr>
          <p:spPr>
            <a:xfrm>
              <a:off x="0" y="-57150"/>
              <a:ext cx="1647309" cy="495741"/>
            </a:xfrm>
            <a:prstGeom prst="rect">
              <a:avLst/>
            </a:prstGeom>
          </p:spPr>
          <p:txBody>
            <a:bodyPr anchor="ctr" rtlCol="false" tIns="33467" lIns="33467" bIns="33467" rIns="33467"/>
            <a:lstStyle/>
            <a:p>
              <a:pPr algn="ctr">
                <a:lnSpc>
                  <a:spcPts val="4479"/>
                </a:lnSpc>
              </a:pPr>
            </a:p>
          </p:txBody>
        </p:sp>
      </p:grpSp>
      <p:grpSp>
        <p:nvGrpSpPr>
          <p:cNvPr name="Group 53" id="53"/>
          <p:cNvGrpSpPr/>
          <p:nvPr/>
        </p:nvGrpSpPr>
        <p:grpSpPr>
          <a:xfrm rot="0">
            <a:off x="11384670" y="5666112"/>
            <a:ext cx="841963" cy="841963"/>
            <a:chOff x="0" y="0"/>
            <a:chExt cx="812800" cy="812800"/>
          </a:xfrm>
        </p:grpSpPr>
        <p:sp>
          <p:nvSpPr>
            <p:cNvPr name="Freeform 54" id="5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24C2"/>
            </a:solidFill>
          </p:spPr>
        </p:sp>
        <p:sp>
          <p:nvSpPr>
            <p:cNvPr name="TextBox 55" id="55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33467" lIns="33467" bIns="33467" rIns="33467"/>
            <a:lstStyle/>
            <a:p>
              <a:pPr algn="ctr">
                <a:lnSpc>
                  <a:spcPts val="4480"/>
                </a:lnSpc>
              </a:pPr>
              <a:r>
                <a:rPr lang="en-US" sz="3200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7</a:t>
              </a:r>
            </a:p>
          </p:txBody>
        </p:sp>
      </p:grpSp>
      <p:sp>
        <p:nvSpPr>
          <p:cNvPr name="TextBox 56" id="56"/>
          <p:cNvSpPr txBox="true"/>
          <p:nvPr/>
        </p:nvSpPr>
        <p:spPr>
          <a:xfrm rot="0">
            <a:off x="12512382" y="5927077"/>
            <a:ext cx="2690751" cy="3200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9"/>
              </a:lnSpc>
            </a:pPr>
            <a:r>
              <a:rPr lang="en-US" sz="2108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Contract Review</a:t>
            </a:r>
          </a:p>
        </p:txBody>
      </p:sp>
      <p:grpSp>
        <p:nvGrpSpPr>
          <p:cNvPr name="Group 57" id="57"/>
          <p:cNvGrpSpPr/>
          <p:nvPr/>
        </p:nvGrpSpPr>
        <p:grpSpPr>
          <a:xfrm rot="0">
            <a:off x="11384670" y="6937733"/>
            <a:ext cx="4414010" cy="1097095"/>
            <a:chOff x="0" y="0"/>
            <a:chExt cx="5885347" cy="1462793"/>
          </a:xfrm>
        </p:grpSpPr>
        <p:grpSp>
          <p:nvGrpSpPr>
            <p:cNvPr name="Group 58" id="58"/>
            <p:cNvGrpSpPr/>
            <p:nvPr/>
          </p:nvGrpSpPr>
          <p:grpSpPr>
            <a:xfrm rot="0">
              <a:off x="391220" y="0"/>
              <a:ext cx="5494127" cy="1462793"/>
              <a:chOff x="0" y="0"/>
              <a:chExt cx="1647309" cy="438591"/>
            </a:xfrm>
          </p:grpSpPr>
          <p:sp>
            <p:nvSpPr>
              <p:cNvPr name="Freeform 59" id="59"/>
              <p:cNvSpPr/>
              <p:nvPr/>
            </p:nvSpPr>
            <p:spPr>
              <a:xfrm flipH="false" flipV="false" rot="0">
                <a:off x="0" y="0"/>
                <a:ext cx="1647309" cy="438591"/>
              </a:xfrm>
              <a:custGeom>
                <a:avLst/>
                <a:gdLst/>
                <a:ahLst/>
                <a:cxnLst/>
                <a:rect r="r" b="b" t="t" l="l"/>
                <a:pathLst>
                  <a:path h="438591" w="1647309">
                    <a:moveTo>
                      <a:pt x="123779" y="0"/>
                    </a:moveTo>
                    <a:lnTo>
                      <a:pt x="1523529" y="0"/>
                    </a:lnTo>
                    <a:cubicBezTo>
                      <a:pt x="1556358" y="0"/>
                      <a:pt x="1587841" y="13041"/>
                      <a:pt x="1611054" y="36254"/>
                    </a:cubicBezTo>
                    <a:cubicBezTo>
                      <a:pt x="1634267" y="59467"/>
                      <a:pt x="1647309" y="90951"/>
                      <a:pt x="1647309" y="123779"/>
                    </a:cubicBezTo>
                    <a:lnTo>
                      <a:pt x="1647309" y="314811"/>
                    </a:lnTo>
                    <a:cubicBezTo>
                      <a:pt x="1647309" y="347640"/>
                      <a:pt x="1634267" y="379123"/>
                      <a:pt x="1611054" y="402336"/>
                    </a:cubicBezTo>
                    <a:cubicBezTo>
                      <a:pt x="1587841" y="425550"/>
                      <a:pt x="1556358" y="438591"/>
                      <a:pt x="1523529" y="438591"/>
                    </a:cubicBezTo>
                    <a:lnTo>
                      <a:pt x="123779" y="438591"/>
                    </a:lnTo>
                    <a:cubicBezTo>
                      <a:pt x="90951" y="438591"/>
                      <a:pt x="59467" y="425550"/>
                      <a:pt x="36254" y="402336"/>
                    </a:cubicBezTo>
                    <a:cubicBezTo>
                      <a:pt x="13041" y="379123"/>
                      <a:pt x="0" y="347640"/>
                      <a:pt x="0" y="314811"/>
                    </a:cubicBezTo>
                    <a:lnTo>
                      <a:pt x="0" y="123779"/>
                    </a:lnTo>
                    <a:cubicBezTo>
                      <a:pt x="0" y="90951"/>
                      <a:pt x="13041" y="59467"/>
                      <a:pt x="36254" y="36254"/>
                    </a:cubicBezTo>
                    <a:cubicBezTo>
                      <a:pt x="59467" y="13041"/>
                      <a:pt x="90951" y="0"/>
                      <a:pt x="123779" y="0"/>
                    </a:cubicBezTo>
                    <a:close/>
                  </a:path>
                </a:pathLst>
              </a:custGeom>
              <a:solidFill>
                <a:srgbClr val="361E8B"/>
              </a:solidFill>
            </p:spPr>
          </p:sp>
          <p:sp>
            <p:nvSpPr>
              <p:cNvPr name="TextBox 60" id="60"/>
              <p:cNvSpPr txBox="true"/>
              <p:nvPr/>
            </p:nvSpPr>
            <p:spPr>
              <a:xfrm>
                <a:off x="0" y="-57150"/>
                <a:ext cx="1647309" cy="49574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4479"/>
                  </a:lnSpc>
                </a:pPr>
              </a:p>
            </p:txBody>
          </p:sp>
        </p:grpSp>
        <p:grpSp>
          <p:nvGrpSpPr>
            <p:cNvPr name="Group 61" id="61"/>
            <p:cNvGrpSpPr/>
            <p:nvPr/>
          </p:nvGrpSpPr>
          <p:grpSpPr>
            <a:xfrm rot="0">
              <a:off x="0" y="170088"/>
              <a:ext cx="1122617" cy="1122617"/>
              <a:chOff x="0" y="0"/>
              <a:chExt cx="812800" cy="812800"/>
            </a:xfrm>
          </p:grpSpPr>
          <p:sp>
            <p:nvSpPr>
              <p:cNvPr name="Freeform 62" id="6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24C2"/>
              </a:solidFill>
            </p:spPr>
          </p:sp>
          <p:sp>
            <p:nvSpPr>
              <p:cNvPr name="TextBox 63" id="63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4480"/>
                  </a:lnSpc>
                </a:pPr>
                <a:r>
                  <a:rPr lang="en-US" sz="3200">
                    <a:solidFill>
                      <a:srgbClr val="FFFFFF"/>
                    </a:solidFill>
                    <a:latin typeface="Varela Round"/>
                    <a:ea typeface="Varela Round"/>
                    <a:cs typeface="Varela Round"/>
                    <a:sym typeface="Varela Round"/>
                  </a:rPr>
                  <a:t>8</a:t>
                </a:r>
              </a:p>
            </p:txBody>
          </p:sp>
        </p:grpSp>
        <p:sp>
          <p:nvSpPr>
            <p:cNvPr name="TextBox 64" id="64"/>
            <p:cNvSpPr txBox="true"/>
            <p:nvPr/>
          </p:nvSpPr>
          <p:spPr>
            <a:xfrm rot="0">
              <a:off x="1523122" y="304687"/>
              <a:ext cx="3587668" cy="8534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529"/>
                </a:lnSpc>
              </a:pPr>
              <a:r>
                <a:rPr lang="en-US" sz="2108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Compliance Monitoring</a:t>
              </a:r>
            </a:p>
          </p:txBody>
        </p:sp>
      </p:grpSp>
      <p:grpSp>
        <p:nvGrpSpPr>
          <p:cNvPr name="Group 65" id="65"/>
          <p:cNvGrpSpPr/>
          <p:nvPr/>
        </p:nvGrpSpPr>
        <p:grpSpPr>
          <a:xfrm rot="0">
            <a:off x="11384670" y="8339628"/>
            <a:ext cx="4414010" cy="1097095"/>
            <a:chOff x="0" y="0"/>
            <a:chExt cx="5885347" cy="1462793"/>
          </a:xfrm>
        </p:grpSpPr>
        <p:grpSp>
          <p:nvGrpSpPr>
            <p:cNvPr name="Group 66" id="66"/>
            <p:cNvGrpSpPr/>
            <p:nvPr/>
          </p:nvGrpSpPr>
          <p:grpSpPr>
            <a:xfrm rot="0">
              <a:off x="391220" y="0"/>
              <a:ext cx="5494127" cy="1462793"/>
              <a:chOff x="0" y="0"/>
              <a:chExt cx="1647309" cy="438591"/>
            </a:xfrm>
          </p:grpSpPr>
          <p:sp>
            <p:nvSpPr>
              <p:cNvPr name="Freeform 67" id="67"/>
              <p:cNvSpPr/>
              <p:nvPr/>
            </p:nvSpPr>
            <p:spPr>
              <a:xfrm flipH="false" flipV="false" rot="0">
                <a:off x="0" y="0"/>
                <a:ext cx="1647309" cy="438591"/>
              </a:xfrm>
              <a:custGeom>
                <a:avLst/>
                <a:gdLst/>
                <a:ahLst/>
                <a:cxnLst/>
                <a:rect r="r" b="b" t="t" l="l"/>
                <a:pathLst>
                  <a:path h="438591" w="1647309">
                    <a:moveTo>
                      <a:pt x="123779" y="0"/>
                    </a:moveTo>
                    <a:lnTo>
                      <a:pt x="1523529" y="0"/>
                    </a:lnTo>
                    <a:cubicBezTo>
                      <a:pt x="1556358" y="0"/>
                      <a:pt x="1587841" y="13041"/>
                      <a:pt x="1611054" y="36254"/>
                    </a:cubicBezTo>
                    <a:cubicBezTo>
                      <a:pt x="1634267" y="59467"/>
                      <a:pt x="1647309" y="90951"/>
                      <a:pt x="1647309" y="123779"/>
                    </a:cubicBezTo>
                    <a:lnTo>
                      <a:pt x="1647309" y="314811"/>
                    </a:lnTo>
                    <a:cubicBezTo>
                      <a:pt x="1647309" y="347640"/>
                      <a:pt x="1634267" y="379123"/>
                      <a:pt x="1611054" y="402336"/>
                    </a:cubicBezTo>
                    <a:cubicBezTo>
                      <a:pt x="1587841" y="425550"/>
                      <a:pt x="1556358" y="438591"/>
                      <a:pt x="1523529" y="438591"/>
                    </a:cubicBezTo>
                    <a:lnTo>
                      <a:pt x="123779" y="438591"/>
                    </a:lnTo>
                    <a:cubicBezTo>
                      <a:pt x="90951" y="438591"/>
                      <a:pt x="59467" y="425550"/>
                      <a:pt x="36254" y="402336"/>
                    </a:cubicBezTo>
                    <a:cubicBezTo>
                      <a:pt x="13041" y="379123"/>
                      <a:pt x="0" y="347640"/>
                      <a:pt x="0" y="314811"/>
                    </a:cubicBezTo>
                    <a:lnTo>
                      <a:pt x="0" y="123779"/>
                    </a:lnTo>
                    <a:cubicBezTo>
                      <a:pt x="0" y="90951"/>
                      <a:pt x="13041" y="59467"/>
                      <a:pt x="36254" y="36254"/>
                    </a:cubicBezTo>
                    <a:cubicBezTo>
                      <a:pt x="59467" y="13041"/>
                      <a:pt x="90951" y="0"/>
                      <a:pt x="123779" y="0"/>
                    </a:cubicBezTo>
                    <a:close/>
                  </a:path>
                </a:pathLst>
              </a:custGeom>
              <a:solidFill>
                <a:srgbClr val="361E8B"/>
              </a:solidFill>
            </p:spPr>
          </p:sp>
          <p:sp>
            <p:nvSpPr>
              <p:cNvPr name="TextBox 68" id="68"/>
              <p:cNvSpPr txBox="true"/>
              <p:nvPr/>
            </p:nvSpPr>
            <p:spPr>
              <a:xfrm>
                <a:off x="0" y="-57150"/>
                <a:ext cx="1647309" cy="49574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4479"/>
                  </a:lnSpc>
                </a:pPr>
              </a:p>
            </p:txBody>
          </p:sp>
        </p:grpSp>
        <p:grpSp>
          <p:nvGrpSpPr>
            <p:cNvPr name="Group 69" id="69"/>
            <p:cNvGrpSpPr/>
            <p:nvPr/>
          </p:nvGrpSpPr>
          <p:grpSpPr>
            <a:xfrm rot="0">
              <a:off x="0" y="170088"/>
              <a:ext cx="1122617" cy="1122617"/>
              <a:chOff x="0" y="0"/>
              <a:chExt cx="812800" cy="812800"/>
            </a:xfrm>
          </p:grpSpPr>
          <p:sp>
            <p:nvSpPr>
              <p:cNvPr name="Freeform 70" id="7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24C2"/>
              </a:solidFill>
            </p:spPr>
          </p:sp>
          <p:sp>
            <p:nvSpPr>
              <p:cNvPr name="TextBox 71" id="71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4480"/>
                  </a:lnSpc>
                </a:pPr>
                <a:r>
                  <a:rPr lang="en-US" sz="3200">
                    <a:solidFill>
                      <a:srgbClr val="FFFFFF"/>
                    </a:solidFill>
                    <a:latin typeface="Varela Round"/>
                    <a:ea typeface="Varela Round"/>
                    <a:cs typeface="Varela Round"/>
                    <a:sym typeface="Varela Round"/>
                  </a:rPr>
                  <a:t>9</a:t>
                </a:r>
              </a:p>
            </p:txBody>
          </p:sp>
        </p:grpSp>
        <p:sp>
          <p:nvSpPr>
            <p:cNvPr name="TextBox 72" id="72"/>
            <p:cNvSpPr txBox="true"/>
            <p:nvPr/>
          </p:nvSpPr>
          <p:spPr>
            <a:xfrm rot="0">
              <a:off x="1523122" y="304687"/>
              <a:ext cx="3587668" cy="8534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529"/>
                </a:lnSpc>
              </a:pPr>
              <a:r>
                <a:rPr lang="en-US" sz="2108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Real-time Transcription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204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356984" y="2048837"/>
            <a:ext cx="11574032" cy="11950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20"/>
              </a:lnSpc>
            </a:pPr>
            <a:r>
              <a:rPr lang="en-US" sz="10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Examples of AI Tools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2406232" y="5356546"/>
            <a:ext cx="4187215" cy="3445838"/>
            <a:chOff x="0" y="0"/>
            <a:chExt cx="1102806" cy="90754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02806" cy="907546"/>
            </a:xfrm>
            <a:custGeom>
              <a:avLst/>
              <a:gdLst/>
              <a:ahLst/>
              <a:cxnLst/>
              <a:rect r="r" b="b" t="t" l="l"/>
              <a:pathLst>
                <a:path h="907546" w="1102806">
                  <a:moveTo>
                    <a:pt x="110937" y="0"/>
                  </a:moveTo>
                  <a:lnTo>
                    <a:pt x="991869" y="0"/>
                  </a:lnTo>
                  <a:cubicBezTo>
                    <a:pt x="1053138" y="0"/>
                    <a:pt x="1102806" y="49668"/>
                    <a:pt x="1102806" y="110937"/>
                  </a:cubicBezTo>
                  <a:lnTo>
                    <a:pt x="1102806" y="796609"/>
                  </a:lnTo>
                  <a:cubicBezTo>
                    <a:pt x="1102806" y="857878"/>
                    <a:pt x="1053138" y="907546"/>
                    <a:pt x="991869" y="907546"/>
                  </a:cubicBezTo>
                  <a:lnTo>
                    <a:pt x="110937" y="907546"/>
                  </a:lnTo>
                  <a:cubicBezTo>
                    <a:pt x="49668" y="907546"/>
                    <a:pt x="0" y="857878"/>
                    <a:pt x="0" y="796609"/>
                  </a:cubicBezTo>
                  <a:lnTo>
                    <a:pt x="0" y="110937"/>
                  </a:lnTo>
                  <a:cubicBezTo>
                    <a:pt x="0" y="49668"/>
                    <a:pt x="49668" y="0"/>
                    <a:pt x="110937" y="0"/>
                  </a:cubicBezTo>
                  <a:close/>
                </a:path>
              </a:pathLst>
            </a:custGeom>
            <a:solidFill>
              <a:srgbClr val="9F24C2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1102806" cy="9646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47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2946032" y="6076800"/>
            <a:ext cx="3107615" cy="1989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96572" indent="-248286" lvl="1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SheriaHub Expert</a:t>
            </a:r>
          </a:p>
          <a:p>
            <a:pPr algn="l" marL="496572" indent="-248286" lvl="1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Legal Interact</a:t>
            </a:r>
          </a:p>
          <a:p>
            <a:pPr algn="l" marL="496572" indent="-248286" lvl="1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Thomson Reuters CoCounsel</a:t>
            </a:r>
          </a:p>
          <a:p>
            <a:pPr algn="ctr">
              <a:lnSpc>
                <a:spcPts val="3220"/>
              </a:lnSpc>
            </a:pPr>
          </a:p>
        </p:txBody>
      </p:sp>
      <p:grpSp>
        <p:nvGrpSpPr>
          <p:cNvPr name="Group 7" id="7"/>
          <p:cNvGrpSpPr/>
          <p:nvPr/>
        </p:nvGrpSpPr>
        <p:grpSpPr>
          <a:xfrm rot="0">
            <a:off x="7050393" y="5356546"/>
            <a:ext cx="4187215" cy="3445838"/>
            <a:chOff x="0" y="0"/>
            <a:chExt cx="1102806" cy="90754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102806" cy="907546"/>
            </a:xfrm>
            <a:custGeom>
              <a:avLst/>
              <a:gdLst/>
              <a:ahLst/>
              <a:cxnLst/>
              <a:rect r="r" b="b" t="t" l="l"/>
              <a:pathLst>
                <a:path h="907546" w="1102806">
                  <a:moveTo>
                    <a:pt x="110937" y="0"/>
                  </a:moveTo>
                  <a:lnTo>
                    <a:pt x="991869" y="0"/>
                  </a:lnTo>
                  <a:cubicBezTo>
                    <a:pt x="1053138" y="0"/>
                    <a:pt x="1102806" y="49668"/>
                    <a:pt x="1102806" y="110937"/>
                  </a:cubicBezTo>
                  <a:lnTo>
                    <a:pt x="1102806" y="796609"/>
                  </a:lnTo>
                  <a:cubicBezTo>
                    <a:pt x="1102806" y="857878"/>
                    <a:pt x="1053138" y="907546"/>
                    <a:pt x="991869" y="907546"/>
                  </a:cubicBezTo>
                  <a:lnTo>
                    <a:pt x="110937" y="907546"/>
                  </a:lnTo>
                  <a:cubicBezTo>
                    <a:pt x="49668" y="907546"/>
                    <a:pt x="0" y="857878"/>
                    <a:pt x="0" y="796609"/>
                  </a:cubicBezTo>
                  <a:lnTo>
                    <a:pt x="0" y="110937"/>
                  </a:lnTo>
                  <a:cubicBezTo>
                    <a:pt x="0" y="49668"/>
                    <a:pt x="49668" y="0"/>
                    <a:pt x="110937" y="0"/>
                  </a:cubicBezTo>
                  <a:close/>
                </a:path>
              </a:pathLst>
            </a:custGeom>
            <a:solidFill>
              <a:srgbClr val="9F24C2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57150"/>
              <a:ext cx="1102806" cy="9646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47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1694553" y="5356546"/>
            <a:ext cx="4187215" cy="3445838"/>
            <a:chOff x="0" y="0"/>
            <a:chExt cx="1102806" cy="907546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102806" cy="907546"/>
            </a:xfrm>
            <a:custGeom>
              <a:avLst/>
              <a:gdLst/>
              <a:ahLst/>
              <a:cxnLst/>
              <a:rect r="r" b="b" t="t" l="l"/>
              <a:pathLst>
                <a:path h="907546" w="1102806">
                  <a:moveTo>
                    <a:pt x="110937" y="0"/>
                  </a:moveTo>
                  <a:lnTo>
                    <a:pt x="991869" y="0"/>
                  </a:lnTo>
                  <a:cubicBezTo>
                    <a:pt x="1053138" y="0"/>
                    <a:pt x="1102806" y="49668"/>
                    <a:pt x="1102806" y="110937"/>
                  </a:cubicBezTo>
                  <a:lnTo>
                    <a:pt x="1102806" y="796609"/>
                  </a:lnTo>
                  <a:cubicBezTo>
                    <a:pt x="1102806" y="857878"/>
                    <a:pt x="1053138" y="907546"/>
                    <a:pt x="991869" y="907546"/>
                  </a:cubicBezTo>
                  <a:lnTo>
                    <a:pt x="110937" y="907546"/>
                  </a:lnTo>
                  <a:cubicBezTo>
                    <a:pt x="49668" y="907546"/>
                    <a:pt x="0" y="857878"/>
                    <a:pt x="0" y="796609"/>
                  </a:cubicBezTo>
                  <a:lnTo>
                    <a:pt x="0" y="110937"/>
                  </a:lnTo>
                  <a:cubicBezTo>
                    <a:pt x="0" y="49668"/>
                    <a:pt x="49668" y="0"/>
                    <a:pt x="110937" y="0"/>
                  </a:cubicBezTo>
                  <a:close/>
                </a:path>
              </a:pathLst>
            </a:custGeom>
            <a:solidFill>
              <a:srgbClr val="9F24C2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57150"/>
              <a:ext cx="1102806" cy="9646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47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true" flipV="false" rot="0">
            <a:off x="15113626" y="511528"/>
            <a:ext cx="4832593" cy="3470681"/>
          </a:xfrm>
          <a:custGeom>
            <a:avLst/>
            <a:gdLst/>
            <a:ahLst/>
            <a:cxnLst/>
            <a:rect r="r" b="b" t="t" l="l"/>
            <a:pathLst>
              <a:path h="3470681" w="4832593">
                <a:moveTo>
                  <a:pt x="4832594" y="0"/>
                </a:moveTo>
                <a:lnTo>
                  <a:pt x="0" y="0"/>
                </a:lnTo>
                <a:lnTo>
                  <a:pt x="0" y="3470681"/>
                </a:lnTo>
                <a:lnTo>
                  <a:pt x="4832594" y="3470681"/>
                </a:lnTo>
                <a:lnTo>
                  <a:pt x="483259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-1932809" y="2653744"/>
            <a:ext cx="4832593" cy="3470681"/>
          </a:xfrm>
          <a:custGeom>
            <a:avLst/>
            <a:gdLst/>
            <a:ahLst/>
            <a:cxnLst/>
            <a:rect r="r" b="b" t="t" l="l"/>
            <a:pathLst>
              <a:path h="3470681" w="4832593">
                <a:moveTo>
                  <a:pt x="0" y="0"/>
                </a:moveTo>
                <a:lnTo>
                  <a:pt x="4832593" y="0"/>
                </a:lnTo>
                <a:lnTo>
                  <a:pt x="4832593" y="3470681"/>
                </a:lnTo>
                <a:lnTo>
                  <a:pt x="0" y="34706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7590193" y="6045050"/>
            <a:ext cx="3107615" cy="1589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96572" indent="-248286" lvl="1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Luminance</a:t>
            </a:r>
          </a:p>
          <a:p>
            <a:pPr algn="l" marL="496572" indent="-248286" lvl="1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Spellbook</a:t>
            </a:r>
          </a:p>
          <a:p>
            <a:pPr algn="l" marL="496572" indent="-248286" lvl="1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Lex Machina</a:t>
            </a:r>
          </a:p>
          <a:p>
            <a:pPr algn="ctr">
              <a:lnSpc>
                <a:spcPts val="3220"/>
              </a:lnSpc>
            </a:pPr>
          </a:p>
        </p:txBody>
      </p:sp>
      <p:sp>
        <p:nvSpPr>
          <p:cNvPr name="TextBox 16" id="16"/>
          <p:cNvSpPr txBox="true"/>
          <p:nvPr/>
        </p:nvSpPr>
        <p:spPr>
          <a:xfrm rot="0">
            <a:off x="12237732" y="6076800"/>
            <a:ext cx="3107615" cy="1589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96572" indent="-248286" lvl="1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Diligen</a:t>
            </a:r>
          </a:p>
          <a:p>
            <a:pPr algn="l" marL="496572" indent="-248286" lvl="1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Otter.ai</a:t>
            </a:r>
          </a:p>
          <a:p>
            <a:pPr algn="l" marL="496572" indent="-248286" lvl="1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Compliance.ai</a:t>
            </a:r>
          </a:p>
          <a:p>
            <a:pPr algn="ctr">
              <a:lnSpc>
                <a:spcPts val="3220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204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787168" y="7079885"/>
            <a:ext cx="5480284" cy="4604480"/>
          </a:xfrm>
          <a:custGeom>
            <a:avLst/>
            <a:gdLst/>
            <a:ahLst/>
            <a:cxnLst/>
            <a:rect r="r" b="b" t="t" l="l"/>
            <a:pathLst>
              <a:path h="4604480" w="5480284">
                <a:moveTo>
                  <a:pt x="0" y="0"/>
                </a:moveTo>
                <a:lnTo>
                  <a:pt x="5480284" y="0"/>
                </a:lnTo>
                <a:lnTo>
                  <a:pt x="5480284" y="4604480"/>
                </a:lnTo>
                <a:lnTo>
                  <a:pt x="0" y="46044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2574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2617716"/>
            <a:ext cx="8071840" cy="4185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560"/>
              </a:lnSpc>
            </a:pPr>
            <a:r>
              <a:rPr lang="en-US" sz="132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Is AI a Threat or an Opportunity?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9577195" y="1751575"/>
            <a:ext cx="8140708" cy="7630550"/>
            <a:chOff x="0" y="0"/>
            <a:chExt cx="1973020" cy="184937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973020" cy="1849376"/>
            </a:xfrm>
            <a:custGeom>
              <a:avLst/>
              <a:gdLst/>
              <a:ahLst/>
              <a:cxnLst/>
              <a:rect r="r" b="b" t="t" l="l"/>
              <a:pathLst>
                <a:path h="1849376" w="1973020">
                  <a:moveTo>
                    <a:pt x="63718" y="0"/>
                  </a:moveTo>
                  <a:lnTo>
                    <a:pt x="1909302" y="0"/>
                  </a:lnTo>
                  <a:cubicBezTo>
                    <a:pt x="1926201" y="0"/>
                    <a:pt x="1942408" y="6713"/>
                    <a:pt x="1954357" y="18663"/>
                  </a:cubicBezTo>
                  <a:cubicBezTo>
                    <a:pt x="1966307" y="30612"/>
                    <a:pt x="1973020" y="46819"/>
                    <a:pt x="1973020" y="63718"/>
                  </a:cubicBezTo>
                  <a:lnTo>
                    <a:pt x="1973020" y="1785658"/>
                  </a:lnTo>
                  <a:cubicBezTo>
                    <a:pt x="1973020" y="1820848"/>
                    <a:pt x="1944492" y="1849376"/>
                    <a:pt x="1909302" y="1849376"/>
                  </a:cubicBezTo>
                  <a:lnTo>
                    <a:pt x="63718" y="1849376"/>
                  </a:lnTo>
                  <a:cubicBezTo>
                    <a:pt x="28527" y="1849376"/>
                    <a:pt x="0" y="1820848"/>
                    <a:pt x="0" y="1785658"/>
                  </a:cubicBezTo>
                  <a:lnTo>
                    <a:pt x="0" y="63718"/>
                  </a:lnTo>
                  <a:cubicBezTo>
                    <a:pt x="0" y="28527"/>
                    <a:pt x="28527" y="0"/>
                    <a:pt x="63718" y="0"/>
                  </a:cubicBezTo>
                  <a:close/>
                </a:path>
              </a:pathLst>
            </a:custGeom>
            <a:solidFill>
              <a:srgbClr val="9F24C2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1973020" cy="1906526"/>
            </a:xfrm>
            <a:prstGeom prst="rect">
              <a:avLst/>
            </a:prstGeom>
          </p:spPr>
          <p:txBody>
            <a:bodyPr anchor="ctr" rtlCol="false" tIns="55204" lIns="55204" bIns="55204" rIns="55204"/>
            <a:lstStyle/>
            <a:p>
              <a:pPr algn="ctr">
                <a:lnSpc>
                  <a:spcPts val="447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0436938" y="2544572"/>
            <a:ext cx="6421221" cy="62837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09542" indent="-254771" lvl="1">
              <a:lnSpc>
                <a:spcPts val="3304"/>
              </a:lnSpc>
              <a:buFont typeface="Arial"/>
              <a:buChar char="•"/>
            </a:pPr>
            <a:r>
              <a:rPr lang="en-US" sz="236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A recent study from Thomson Reuters showed that 72% of legal professionals surveyed in the report view AI as a </a:t>
            </a:r>
            <a:r>
              <a:rPr lang="en-US" sz="236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force for good</a:t>
            </a:r>
            <a:r>
              <a:rPr lang="en-US" sz="236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 in their profession. </a:t>
            </a:r>
          </a:p>
          <a:p>
            <a:pPr algn="just" marL="509542" indent="-254771" lvl="1">
              <a:lnSpc>
                <a:spcPts val="3304"/>
              </a:lnSpc>
              <a:buFont typeface="Arial"/>
              <a:buChar char="•"/>
            </a:pPr>
            <a:r>
              <a:rPr lang="en-US" sz="236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Half of law firm respondents cite exploring and implementing AI as their highest priority. </a:t>
            </a:r>
          </a:p>
          <a:p>
            <a:pPr algn="just" marL="509542" indent="-254771" lvl="1">
              <a:lnSpc>
                <a:spcPts val="3304"/>
              </a:lnSpc>
              <a:buFont typeface="Arial"/>
              <a:buChar char="•"/>
            </a:pPr>
            <a:r>
              <a:rPr lang="en-US" sz="236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In addition, they believe AI could help address other priorities, such as increased customer satisfaction and operational efficiency.  </a:t>
            </a:r>
          </a:p>
          <a:p>
            <a:pPr algn="just" marL="509542" indent="-254771" lvl="1">
              <a:lnSpc>
                <a:spcPts val="3304"/>
              </a:lnSpc>
              <a:buFont typeface="Arial"/>
              <a:buChar char="•"/>
            </a:pPr>
            <a:r>
              <a:rPr lang="en-US" sz="236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AI is automating routine tasks, increasing operational efficiency, and improving productivity.</a:t>
            </a:r>
          </a:p>
          <a:p>
            <a:pPr algn="just">
              <a:lnSpc>
                <a:spcPts val="3304"/>
              </a:lnSpc>
            </a:pPr>
            <a:r>
              <a:rPr lang="en-US" sz="236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204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787168" y="7079885"/>
            <a:ext cx="5480284" cy="4604480"/>
          </a:xfrm>
          <a:custGeom>
            <a:avLst/>
            <a:gdLst/>
            <a:ahLst/>
            <a:cxnLst/>
            <a:rect r="r" b="b" t="t" l="l"/>
            <a:pathLst>
              <a:path h="4604480" w="5480284">
                <a:moveTo>
                  <a:pt x="0" y="0"/>
                </a:moveTo>
                <a:lnTo>
                  <a:pt x="5480284" y="0"/>
                </a:lnTo>
                <a:lnTo>
                  <a:pt x="5480284" y="4604480"/>
                </a:lnTo>
                <a:lnTo>
                  <a:pt x="0" y="46044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2574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2617716"/>
            <a:ext cx="8071840" cy="4185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560"/>
              </a:lnSpc>
            </a:pPr>
            <a:r>
              <a:rPr lang="en-US" sz="132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Is AI a Threat or an Opportunity?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9577195" y="1751575"/>
            <a:ext cx="8140708" cy="7630550"/>
            <a:chOff x="0" y="0"/>
            <a:chExt cx="1973020" cy="184937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973020" cy="1849376"/>
            </a:xfrm>
            <a:custGeom>
              <a:avLst/>
              <a:gdLst/>
              <a:ahLst/>
              <a:cxnLst/>
              <a:rect r="r" b="b" t="t" l="l"/>
              <a:pathLst>
                <a:path h="1849376" w="1973020">
                  <a:moveTo>
                    <a:pt x="63718" y="0"/>
                  </a:moveTo>
                  <a:lnTo>
                    <a:pt x="1909302" y="0"/>
                  </a:lnTo>
                  <a:cubicBezTo>
                    <a:pt x="1926201" y="0"/>
                    <a:pt x="1942408" y="6713"/>
                    <a:pt x="1954357" y="18663"/>
                  </a:cubicBezTo>
                  <a:cubicBezTo>
                    <a:pt x="1966307" y="30612"/>
                    <a:pt x="1973020" y="46819"/>
                    <a:pt x="1973020" y="63718"/>
                  </a:cubicBezTo>
                  <a:lnTo>
                    <a:pt x="1973020" y="1785658"/>
                  </a:lnTo>
                  <a:cubicBezTo>
                    <a:pt x="1973020" y="1820848"/>
                    <a:pt x="1944492" y="1849376"/>
                    <a:pt x="1909302" y="1849376"/>
                  </a:cubicBezTo>
                  <a:lnTo>
                    <a:pt x="63718" y="1849376"/>
                  </a:lnTo>
                  <a:cubicBezTo>
                    <a:pt x="28527" y="1849376"/>
                    <a:pt x="0" y="1820848"/>
                    <a:pt x="0" y="1785658"/>
                  </a:cubicBezTo>
                  <a:lnTo>
                    <a:pt x="0" y="63718"/>
                  </a:lnTo>
                  <a:cubicBezTo>
                    <a:pt x="0" y="28527"/>
                    <a:pt x="28527" y="0"/>
                    <a:pt x="63718" y="0"/>
                  </a:cubicBezTo>
                  <a:close/>
                </a:path>
              </a:pathLst>
            </a:custGeom>
            <a:solidFill>
              <a:srgbClr val="9F24C2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1973020" cy="1906526"/>
            </a:xfrm>
            <a:prstGeom prst="rect">
              <a:avLst/>
            </a:prstGeom>
          </p:spPr>
          <p:txBody>
            <a:bodyPr anchor="ctr" rtlCol="false" tIns="55204" lIns="55204" bIns="55204" rIns="55204"/>
            <a:lstStyle/>
            <a:p>
              <a:pPr algn="ctr">
                <a:lnSpc>
                  <a:spcPts val="447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0436938" y="2544572"/>
            <a:ext cx="6421221" cy="54455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304"/>
              </a:lnSpc>
            </a:pPr>
            <a:r>
              <a:rPr lang="en-US" sz="236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On the other hand, AI is shifting power and autonomy to legal clients in several key ways:</a:t>
            </a:r>
          </a:p>
          <a:p>
            <a:pPr algn="just" marL="509542" indent="-254771" lvl="1">
              <a:lnSpc>
                <a:spcPts val="3304"/>
              </a:lnSpc>
              <a:buFont typeface="Arial"/>
              <a:buChar char="•"/>
            </a:pPr>
            <a:r>
              <a:rPr lang="en-US" sz="236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Enhancing access to legal knowledge;</a:t>
            </a:r>
          </a:p>
          <a:p>
            <a:pPr algn="just" marL="509542" indent="-254771" lvl="1">
              <a:lnSpc>
                <a:spcPts val="3304"/>
              </a:lnSpc>
              <a:buFont typeface="Arial"/>
              <a:buChar char="•"/>
            </a:pPr>
            <a:r>
              <a:rPr lang="en-US" sz="236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DIY legal solutions;</a:t>
            </a:r>
          </a:p>
          <a:p>
            <a:pPr algn="just" marL="509542" indent="-254771" lvl="1">
              <a:lnSpc>
                <a:spcPts val="3304"/>
              </a:lnSpc>
              <a:buFont typeface="Arial"/>
              <a:buChar char="•"/>
            </a:pPr>
            <a:r>
              <a:rPr lang="en-US" sz="236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Automation in contract review and negotiations means clients have the option to no longer rely solely on lawyers to interpret complex legal language;</a:t>
            </a:r>
          </a:p>
          <a:p>
            <a:pPr algn="just" marL="509542" indent="-254771" lvl="1">
              <a:lnSpc>
                <a:spcPts val="3304"/>
              </a:lnSpc>
              <a:buFont typeface="Arial"/>
              <a:buChar char="•"/>
            </a:pPr>
            <a:r>
              <a:rPr lang="en-US" sz="236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AI-driven ODR platforms like Modria help resolve disputes in e-commerce, family law, and consumer protection without needing a courtroom.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204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7095051"/>
            <a:ext cx="9769191" cy="3997069"/>
            <a:chOff x="0" y="0"/>
            <a:chExt cx="13025589" cy="5329426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1363293"/>
              <a:ext cx="13025589" cy="3966132"/>
              <a:chOff x="0" y="0"/>
              <a:chExt cx="2514545" cy="765648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2514545" cy="765648"/>
              </a:xfrm>
              <a:custGeom>
                <a:avLst/>
                <a:gdLst/>
                <a:ahLst/>
                <a:cxnLst/>
                <a:rect r="r" b="b" t="t" l="l"/>
                <a:pathLst>
                  <a:path h="765648" w="2514545">
                    <a:moveTo>
                      <a:pt x="47700" y="0"/>
                    </a:moveTo>
                    <a:lnTo>
                      <a:pt x="2466845" y="0"/>
                    </a:lnTo>
                    <a:cubicBezTo>
                      <a:pt x="2479496" y="0"/>
                      <a:pt x="2491628" y="5025"/>
                      <a:pt x="2500574" y="13971"/>
                    </a:cubicBezTo>
                    <a:cubicBezTo>
                      <a:pt x="2509519" y="22916"/>
                      <a:pt x="2514545" y="35049"/>
                      <a:pt x="2514545" y="47700"/>
                    </a:cubicBezTo>
                    <a:lnTo>
                      <a:pt x="2514545" y="717949"/>
                    </a:lnTo>
                    <a:cubicBezTo>
                      <a:pt x="2514545" y="730599"/>
                      <a:pt x="2509519" y="742732"/>
                      <a:pt x="2500574" y="751677"/>
                    </a:cubicBezTo>
                    <a:cubicBezTo>
                      <a:pt x="2491628" y="760623"/>
                      <a:pt x="2479496" y="765648"/>
                      <a:pt x="2466845" y="765648"/>
                    </a:cubicBezTo>
                    <a:lnTo>
                      <a:pt x="47700" y="765648"/>
                    </a:lnTo>
                    <a:cubicBezTo>
                      <a:pt x="35049" y="765648"/>
                      <a:pt x="22916" y="760623"/>
                      <a:pt x="13971" y="751677"/>
                    </a:cubicBezTo>
                    <a:cubicBezTo>
                      <a:pt x="5025" y="742732"/>
                      <a:pt x="0" y="730599"/>
                      <a:pt x="0" y="717949"/>
                    </a:cubicBezTo>
                    <a:lnTo>
                      <a:pt x="0" y="47700"/>
                    </a:lnTo>
                    <a:cubicBezTo>
                      <a:pt x="0" y="35049"/>
                      <a:pt x="5025" y="22916"/>
                      <a:pt x="13971" y="13971"/>
                    </a:cubicBezTo>
                    <a:cubicBezTo>
                      <a:pt x="22916" y="5025"/>
                      <a:pt x="35049" y="0"/>
                      <a:pt x="4770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l="0" t="-59473" r="0" b="-59473"/>
                </a:stretch>
              </a:blipFill>
            </p:spPr>
          </p:sp>
        </p:grpSp>
        <p:sp>
          <p:nvSpPr>
            <p:cNvPr name="Freeform 5" id="5"/>
            <p:cNvSpPr/>
            <p:nvPr/>
          </p:nvSpPr>
          <p:spPr>
            <a:xfrm flipH="true" flipV="false" rot="0">
              <a:off x="829758" y="0"/>
              <a:ext cx="3874994" cy="2726587"/>
            </a:xfrm>
            <a:custGeom>
              <a:avLst/>
              <a:gdLst/>
              <a:ahLst/>
              <a:cxnLst/>
              <a:rect r="r" b="b" t="t" l="l"/>
              <a:pathLst>
                <a:path h="2726587" w="3874994">
                  <a:moveTo>
                    <a:pt x="3874994" y="0"/>
                  </a:moveTo>
                  <a:lnTo>
                    <a:pt x="0" y="0"/>
                  </a:lnTo>
                  <a:lnTo>
                    <a:pt x="0" y="2726587"/>
                  </a:lnTo>
                  <a:lnTo>
                    <a:pt x="3874994" y="2726587"/>
                  </a:lnTo>
                  <a:lnTo>
                    <a:pt x="3874994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1697403" y="1774921"/>
            <a:ext cx="7446597" cy="2242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20"/>
              </a:lnSpc>
            </a:pPr>
            <a:r>
              <a:rPr lang="en-US" sz="10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Can AI Replace Lawyers?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182581" y="1757119"/>
            <a:ext cx="6756792" cy="70427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453396" indent="-226698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It is highly unlikely that AI will replace lawyers. It is more likely to augment the work of lawyers than to replace them entirely.</a:t>
            </a:r>
          </a:p>
          <a:p>
            <a:pPr algn="just" marL="453396" indent="-226698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AI struggles with ethical judgement, critical thinking and understanding, and negotiation skills.</a:t>
            </a:r>
          </a:p>
          <a:p>
            <a:pPr algn="just" marL="453396" indent="-226698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Courtroom advocacy requires persuasion, empathy, the ability to think on your feet and make adjustments on-the-fly. </a:t>
            </a:r>
          </a:p>
          <a:p>
            <a:pPr algn="just" marL="453396" indent="-226698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Legal cases often present moral and ethical dilemmas that require human judgement. AI lacks conscience and the ability to make moral or ethical judgements..</a:t>
            </a:r>
          </a:p>
          <a:p>
            <a:pPr algn="just" marL="453396" indent="-226698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AI cannot be held accountable and should therefore not be entirely responsible for making decisions impacting human lives.</a:t>
            </a:r>
          </a:p>
          <a:p>
            <a:pPr algn="just" marL="453396" indent="-226698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The legal system and laws in general evolve through interpretation and debate. AI can only provide pattern recognition.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204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467745" y="1028700"/>
            <a:ext cx="7400005" cy="8229600"/>
            <a:chOff x="0" y="0"/>
            <a:chExt cx="1948972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948973" cy="2167467"/>
            </a:xfrm>
            <a:custGeom>
              <a:avLst/>
              <a:gdLst/>
              <a:ahLst/>
              <a:cxnLst/>
              <a:rect r="r" b="b" t="t" l="l"/>
              <a:pathLst>
                <a:path h="2167467" w="1948973">
                  <a:moveTo>
                    <a:pt x="41848" y="0"/>
                  </a:moveTo>
                  <a:lnTo>
                    <a:pt x="1907124" y="0"/>
                  </a:lnTo>
                  <a:cubicBezTo>
                    <a:pt x="1918223" y="0"/>
                    <a:pt x="1928867" y="4409"/>
                    <a:pt x="1936716" y="12257"/>
                  </a:cubicBezTo>
                  <a:cubicBezTo>
                    <a:pt x="1944563" y="20105"/>
                    <a:pt x="1948973" y="30749"/>
                    <a:pt x="1948973" y="41848"/>
                  </a:cubicBezTo>
                  <a:lnTo>
                    <a:pt x="1948973" y="2125619"/>
                  </a:lnTo>
                  <a:cubicBezTo>
                    <a:pt x="1948973" y="2136717"/>
                    <a:pt x="1944563" y="2147362"/>
                    <a:pt x="1936716" y="2155210"/>
                  </a:cubicBezTo>
                  <a:cubicBezTo>
                    <a:pt x="1928867" y="2163058"/>
                    <a:pt x="1918223" y="2167467"/>
                    <a:pt x="1907124" y="2167467"/>
                  </a:cubicBezTo>
                  <a:lnTo>
                    <a:pt x="41848" y="2167467"/>
                  </a:lnTo>
                  <a:cubicBezTo>
                    <a:pt x="30749" y="2167467"/>
                    <a:pt x="20105" y="2163058"/>
                    <a:pt x="12257" y="2155210"/>
                  </a:cubicBezTo>
                  <a:cubicBezTo>
                    <a:pt x="4409" y="2147362"/>
                    <a:pt x="0" y="2136717"/>
                    <a:pt x="0" y="2125619"/>
                  </a:cubicBezTo>
                  <a:lnTo>
                    <a:pt x="0" y="41848"/>
                  </a:lnTo>
                  <a:cubicBezTo>
                    <a:pt x="0" y="30749"/>
                    <a:pt x="4409" y="20105"/>
                    <a:pt x="12257" y="12257"/>
                  </a:cubicBezTo>
                  <a:cubicBezTo>
                    <a:pt x="20105" y="4409"/>
                    <a:pt x="30749" y="0"/>
                    <a:pt x="41848" y="0"/>
                  </a:cubicBezTo>
                  <a:close/>
                </a:path>
              </a:pathLst>
            </a:custGeom>
            <a:solidFill>
              <a:srgbClr val="9F24C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1948972" cy="22246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47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true" flipV="true" rot="0">
            <a:off x="1820012" y="-1820749"/>
            <a:ext cx="5175256" cy="3641499"/>
          </a:xfrm>
          <a:custGeom>
            <a:avLst/>
            <a:gdLst/>
            <a:ahLst/>
            <a:cxnLst/>
            <a:rect r="r" b="b" t="t" l="l"/>
            <a:pathLst>
              <a:path h="3641499" w="5175256">
                <a:moveTo>
                  <a:pt x="5175257" y="3641498"/>
                </a:moveTo>
                <a:lnTo>
                  <a:pt x="0" y="3641498"/>
                </a:lnTo>
                <a:lnTo>
                  <a:pt x="0" y="0"/>
                </a:lnTo>
                <a:lnTo>
                  <a:pt x="5175257" y="0"/>
                </a:lnTo>
                <a:lnTo>
                  <a:pt x="5175257" y="364149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820012" y="3104748"/>
            <a:ext cx="6412546" cy="49574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520"/>
              </a:lnSpc>
            </a:pPr>
            <a:r>
              <a:rPr lang="en-US" sz="11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Ethical &amp; Regulatory Challenges of AI in Law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0459344" y="1508672"/>
            <a:ext cx="5098816" cy="654049"/>
            <a:chOff x="0" y="0"/>
            <a:chExt cx="6798422" cy="872066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0"/>
              <a:ext cx="854611" cy="854611"/>
              <a:chOff x="0" y="0"/>
              <a:chExt cx="812800" cy="81280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C021C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080"/>
                  </a:lnSpc>
                </a:pPr>
                <a:r>
                  <a:rPr lang="en-US" sz="2200">
                    <a:solidFill>
                      <a:srgbClr val="FFFFFF"/>
                    </a:solidFill>
                    <a:latin typeface="Varela Round"/>
                    <a:ea typeface="Varela Round"/>
                    <a:cs typeface="Varela Round"/>
                    <a:sym typeface="Varela Round"/>
                  </a:rPr>
                  <a:t>1</a:t>
                </a:r>
              </a:p>
            </p:txBody>
          </p:sp>
        </p:grpSp>
        <p:sp>
          <p:nvSpPr>
            <p:cNvPr name="TextBox 11" id="11"/>
            <p:cNvSpPr txBox="true"/>
            <p:nvPr/>
          </p:nvSpPr>
          <p:spPr>
            <a:xfrm rot="0">
              <a:off x="1399903" y="-47625"/>
              <a:ext cx="5398519" cy="9196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Bias and Fairness in AI decision making.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028700" y="9258300"/>
            <a:ext cx="16230600" cy="2254975"/>
            <a:chOff x="0" y="0"/>
            <a:chExt cx="4274726" cy="593903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4274726" cy="593903"/>
            </a:xfrm>
            <a:custGeom>
              <a:avLst/>
              <a:gdLst/>
              <a:ahLst/>
              <a:cxnLst/>
              <a:rect r="r" b="b" t="t" l="l"/>
              <a:pathLst>
                <a:path h="593903" w="4274726">
                  <a:moveTo>
                    <a:pt x="23850" y="0"/>
                  </a:moveTo>
                  <a:lnTo>
                    <a:pt x="4250876" y="0"/>
                  </a:lnTo>
                  <a:cubicBezTo>
                    <a:pt x="4257201" y="0"/>
                    <a:pt x="4263268" y="2513"/>
                    <a:pt x="4267741" y="6985"/>
                  </a:cubicBezTo>
                  <a:cubicBezTo>
                    <a:pt x="4272213" y="11458"/>
                    <a:pt x="4274726" y="17524"/>
                    <a:pt x="4274726" y="23850"/>
                  </a:cubicBezTo>
                  <a:lnTo>
                    <a:pt x="4274726" y="570053"/>
                  </a:lnTo>
                  <a:cubicBezTo>
                    <a:pt x="4274726" y="576379"/>
                    <a:pt x="4272213" y="582445"/>
                    <a:pt x="4267741" y="586918"/>
                  </a:cubicBezTo>
                  <a:cubicBezTo>
                    <a:pt x="4263268" y="591390"/>
                    <a:pt x="4257201" y="593903"/>
                    <a:pt x="4250876" y="593903"/>
                  </a:cubicBezTo>
                  <a:lnTo>
                    <a:pt x="23850" y="593903"/>
                  </a:lnTo>
                  <a:cubicBezTo>
                    <a:pt x="17524" y="593903"/>
                    <a:pt x="11458" y="591390"/>
                    <a:pt x="6985" y="586918"/>
                  </a:cubicBezTo>
                  <a:cubicBezTo>
                    <a:pt x="2513" y="582445"/>
                    <a:pt x="0" y="576379"/>
                    <a:pt x="0" y="570053"/>
                  </a:cubicBezTo>
                  <a:lnTo>
                    <a:pt x="0" y="23850"/>
                  </a:lnTo>
                  <a:cubicBezTo>
                    <a:pt x="0" y="17524"/>
                    <a:pt x="2513" y="11458"/>
                    <a:pt x="6985" y="6985"/>
                  </a:cubicBezTo>
                  <a:cubicBezTo>
                    <a:pt x="11458" y="2513"/>
                    <a:pt x="17524" y="0"/>
                    <a:pt x="23850" y="0"/>
                  </a:cubicBezTo>
                  <a:close/>
                </a:path>
              </a:pathLst>
            </a:custGeom>
            <a:solidFill>
              <a:srgbClr val="0C021C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4274726" cy="6320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0459344" y="2657073"/>
            <a:ext cx="5098816" cy="654049"/>
            <a:chOff x="0" y="0"/>
            <a:chExt cx="6798422" cy="872066"/>
          </a:xfrm>
        </p:grpSpPr>
        <p:grpSp>
          <p:nvGrpSpPr>
            <p:cNvPr name="Group 16" id="16"/>
            <p:cNvGrpSpPr/>
            <p:nvPr/>
          </p:nvGrpSpPr>
          <p:grpSpPr>
            <a:xfrm rot="0">
              <a:off x="0" y="0"/>
              <a:ext cx="854611" cy="854611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C021C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080"/>
                  </a:lnSpc>
                </a:pPr>
                <a:r>
                  <a:rPr lang="en-US" sz="2200">
                    <a:solidFill>
                      <a:srgbClr val="FFFFFF"/>
                    </a:solidFill>
                    <a:latin typeface="Varela Round"/>
                    <a:ea typeface="Varela Round"/>
                    <a:cs typeface="Varela Round"/>
                    <a:sym typeface="Varela Round"/>
                  </a:rPr>
                  <a:t>2</a:t>
                </a:r>
              </a:p>
            </p:txBody>
          </p:sp>
        </p:grpSp>
        <p:sp>
          <p:nvSpPr>
            <p:cNvPr name="TextBox 19" id="19"/>
            <p:cNvSpPr txBox="true"/>
            <p:nvPr/>
          </p:nvSpPr>
          <p:spPr>
            <a:xfrm rot="0">
              <a:off x="1399903" y="-47625"/>
              <a:ext cx="5398519" cy="9196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Accuracy of information presented as factual.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0459344" y="3806422"/>
            <a:ext cx="5098816" cy="654049"/>
            <a:chOff x="0" y="0"/>
            <a:chExt cx="6798422" cy="872066"/>
          </a:xfrm>
        </p:grpSpPr>
        <p:grpSp>
          <p:nvGrpSpPr>
            <p:cNvPr name="Group 21" id="21"/>
            <p:cNvGrpSpPr/>
            <p:nvPr/>
          </p:nvGrpSpPr>
          <p:grpSpPr>
            <a:xfrm rot="0">
              <a:off x="0" y="0"/>
              <a:ext cx="854611" cy="854611"/>
              <a:chOff x="0" y="0"/>
              <a:chExt cx="812800" cy="812800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C021C"/>
              </a:solidFill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080"/>
                  </a:lnSpc>
                </a:pPr>
                <a:r>
                  <a:rPr lang="en-US" sz="2200">
                    <a:solidFill>
                      <a:srgbClr val="FFFFFF"/>
                    </a:solidFill>
                    <a:latin typeface="Varela Round"/>
                    <a:ea typeface="Varela Round"/>
                    <a:cs typeface="Varela Round"/>
                    <a:sym typeface="Varela Round"/>
                  </a:rPr>
                  <a:t>3</a:t>
                </a:r>
              </a:p>
            </p:txBody>
          </p:sp>
        </p:grpSp>
        <p:sp>
          <p:nvSpPr>
            <p:cNvPr name="TextBox 24" id="24"/>
            <p:cNvSpPr txBox="true"/>
            <p:nvPr/>
          </p:nvSpPr>
          <p:spPr>
            <a:xfrm rot="0">
              <a:off x="1399903" y="-47625"/>
              <a:ext cx="5398519" cy="9196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Data privacy and security concerns over voluminous data.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0459344" y="4955771"/>
            <a:ext cx="5098816" cy="654049"/>
            <a:chOff x="0" y="0"/>
            <a:chExt cx="6798422" cy="872066"/>
          </a:xfrm>
        </p:grpSpPr>
        <p:grpSp>
          <p:nvGrpSpPr>
            <p:cNvPr name="Group 26" id="26"/>
            <p:cNvGrpSpPr/>
            <p:nvPr/>
          </p:nvGrpSpPr>
          <p:grpSpPr>
            <a:xfrm rot="0">
              <a:off x="0" y="0"/>
              <a:ext cx="854611" cy="854611"/>
              <a:chOff x="0" y="0"/>
              <a:chExt cx="812800" cy="812800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C021C"/>
              </a:solidFill>
            </p:spPr>
          </p:sp>
          <p:sp>
            <p:nvSpPr>
              <p:cNvPr name="TextBox 28" id="28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080"/>
                  </a:lnSpc>
                </a:pPr>
                <a:r>
                  <a:rPr lang="en-US" sz="2200">
                    <a:solidFill>
                      <a:srgbClr val="FFFFFF"/>
                    </a:solidFill>
                    <a:latin typeface="Varela Round"/>
                    <a:ea typeface="Varela Round"/>
                    <a:cs typeface="Varela Round"/>
                    <a:sym typeface="Varela Round"/>
                  </a:rPr>
                  <a:t>4</a:t>
                </a:r>
              </a:p>
            </p:txBody>
          </p:sp>
        </p:grpSp>
        <p:sp>
          <p:nvSpPr>
            <p:cNvPr name="TextBox 29" id="29"/>
            <p:cNvSpPr txBox="true"/>
            <p:nvPr/>
          </p:nvSpPr>
          <p:spPr>
            <a:xfrm rot="0">
              <a:off x="1399903" y="-47625"/>
              <a:ext cx="5398519" cy="9196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Accountability in instances where AI makes errors.</a:t>
              </a: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10459344" y="6105120"/>
            <a:ext cx="5098816" cy="654049"/>
            <a:chOff x="0" y="0"/>
            <a:chExt cx="6798422" cy="872066"/>
          </a:xfrm>
        </p:grpSpPr>
        <p:grpSp>
          <p:nvGrpSpPr>
            <p:cNvPr name="Group 31" id="31"/>
            <p:cNvGrpSpPr/>
            <p:nvPr/>
          </p:nvGrpSpPr>
          <p:grpSpPr>
            <a:xfrm rot="0">
              <a:off x="0" y="0"/>
              <a:ext cx="854611" cy="854611"/>
              <a:chOff x="0" y="0"/>
              <a:chExt cx="812800" cy="812800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C021C"/>
              </a:solidFill>
            </p:spPr>
          </p:sp>
          <p:sp>
            <p:nvSpPr>
              <p:cNvPr name="TextBox 33" id="33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080"/>
                  </a:lnSpc>
                </a:pPr>
                <a:r>
                  <a:rPr lang="en-US" sz="2200">
                    <a:solidFill>
                      <a:srgbClr val="FFFFFF"/>
                    </a:solidFill>
                    <a:latin typeface="Varela Round"/>
                    <a:ea typeface="Varela Round"/>
                    <a:cs typeface="Varela Round"/>
                    <a:sym typeface="Varela Round"/>
                  </a:rPr>
                  <a:t>5</a:t>
                </a:r>
              </a:p>
            </p:txBody>
          </p:sp>
        </p:grpSp>
        <p:sp>
          <p:nvSpPr>
            <p:cNvPr name="TextBox 34" id="34"/>
            <p:cNvSpPr txBox="true"/>
            <p:nvPr/>
          </p:nvSpPr>
          <p:spPr>
            <a:xfrm rot="0">
              <a:off x="1399903" y="-47625"/>
              <a:ext cx="5398519" cy="9196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Transparency and explainability of decisions made by AI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10459344" y="7254470"/>
            <a:ext cx="5273712" cy="654049"/>
            <a:chOff x="0" y="0"/>
            <a:chExt cx="7031616" cy="872066"/>
          </a:xfrm>
        </p:grpSpPr>
        <p:grpSp>
          <p:nvGrpSpPr>
            <p:cNvPr name="Group 36" id="36"/>
            <p:cNvGrpSpPr/>
            <p:nvPr/>
          </p:nvGrpSpPr>
          <p:grpSpPr>
            <a:xfrm rot="0">
              <a:off x="0" y="0"/>
              <a:ext cx="883925" cy="854611"/>
              <a:chOff x="0" y="0"/>
              <a:chExt cx="840680" cy="812800"/>
            </a:xfrm>
          </p:grpSpPr>
          <p:sp>
            <p:nvSpPr>
              <p:cNvPr name="Freeform 37" id="37"/>
              <p:cNvSpPr/>
              <p:nvPr/>
            </p:nvSpPr>
            <p:spPr>
              <a:xfrm flipH="false" flipV="false" rot="0">
                <a:off x="0" y="0"/>
                <a:ext cx="84068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40680">
                    <a:moveTo>
                      <a:pt x="420340" y="0"/>
                    </a:moveTo>
                    <a:cubicBezTo>
                      <a:pt x="188193" y="0"/>
                      <a:pt x="0" y="181951"/>
                      <a:pt x="0" y="406400"/>
                    </a:cubicBezTo>
                    <a:cubicBezTo>
                      <a:pt x="0" y="630849"/>
                      <a:pt x="188193" y="812800"/>
                      <a:pt x="420340" y="812800"/>
                    </a:cubicBezTo>
                    <a:cubicBezTo>
                      <a:pt x="652487" y="812800"/>
                      <a:pt x="840680" y="630849"/>
                      <a:pt x="840680" y="406400"/>
                    </a:cubicBezTo>
                    <a:cubicBezTo>
                      <a:pt x="840680" y="181951"/>
                      <a:pt x="652487" y="0"/>
                      <a:pt x="420340" y="0"/>
                    </a:cubicBezTo>
                    <a:close/>
                  </a:path>
                </a:pathLst>
              </a:custGeom>
              <a:solidFill>
                <a:srgbClr val="0C021C"/>
              </a:solidFill>
            </p:spPr>
          </p:sp>
          <p:sp>
            <p:nvSpPr>
              <p:cNvPr name="TextBox 38" id="38"/>
              <p:cNvSpPr txBox="true"/>
              <p:nvPr/>
            </p:nvSpPr>
            <p:spPr>
              <a:xfrm>
                <a:off x="78814" y="38100"/>
                <a:ext cx="683053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080"/>
                  </a:lnSpc>
                </a:pPr>
                <a:r>
                  <a:rPr lang="en-US" sz="2200">
                    <a:solidFill>
                      <a:srgbClr val="FFFFFF"/>
                    </a:solidFill>
                    <a:latin typeface="Varela Round"/>
                    <a:ea typeface="Varela Round"/>
                    <a:cs typeface="Varela Round"/>
                    <a:sym typeface="Varela Round"/>
                  </a:rPr>
                  <a:t>6</a:t>
                </a:r>
              </a:p>
            </p:txBody>
          </p:sp>
        </p:grpSp>
        <p:sp>
          <p:nvSpPr>
            <p:cNvPr name="TextBox 39" id="39"/>
            <p:cNvSpPr txBox="true"/>
            <p:nvPr/>
          </p:nvSpPr>
          <p:spPr>
            <a:xfrm rot="0">
              <a:off x="1447921" y="-47625"/>
              <a:ext cx="5583695" cy="9196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Potential for harm when AI is used in criminal justice and immigration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204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2857542"/>
            <a:ext cx="16230600" cy="8909980"/>
            <a:chOff x="0" y="0"/>
            <a:chExt cx="2514545" cy="138038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514545" cy="1380389"/>
            </a:xfrm>
            <a:custGeom>
              <a:avLst/>
              <a:gdLst/>
              <a:ahLst/>
              <a:cxnLst/>
              <a:rect r="r" b="b" t="t" l="l"/>
              <a:pathLst>
                <a:path h="1380389" w="2514545">
                  <a:moveTo>
                    <a:pt x="47700" y="0"/>
                  </a:moveTo>
                  <a:lnTo>
                    <a:pt x="2466845" y="0"/>
                  </a:lnTo>
                  <a:cubicBezTo>
                    <a:pt x="2479496" y="0"/>
                    <a:pt x="2491628" y="5025"/>
                    <a:pt x="2500574" y="13971"/>
                  </a:cubicBezTo>
                  <a:cubicBezTo>
                    <a:pt x="2509519" y="22916"/>
                    <a:pt x="2514545" y="35049"/>
                    <a:pt x="2514545" y="47700"/>
                  </a:cubicBezTo>
                  <a:lnTo>
                    <a:pt x="2514545" y="1332690"/>
                  </a:lnTo>
                  <a:cubicBezTo>
                    <a:pt x="2514545" y="1345340"/>
                    <a:pt x="2509519" y="1357473"/>
                    <a:pt x="2500574" y="1366418"/>
                  </a:cubicBezTo>
                  <a:cubicBezTo>
                    <a:pt x="2491628" y="1375364"/>
                    <a:pt x="2479496" y="1380389"/>
                    <a:pt x="2466845" y="1380389"/>
                  </a:cubicBezTo>
                  <a:lnTo>
                    <a:pt x="47700" y="1380389"/>
                  </a:lnTo>
                  <a:cubicBezTo>
                    <a:pt x="35049" y="1380389"/>
                    <a:pt x="22916" y="1375364"/>
                    <a:pt x="13971" y="1366418"/>
                  </a:cubicBezTo>
                  <a:cubicBezTo>
                    <a:pt x="5025" y="1357473"/>
                    <a:pt x="0" y="1345340"/>
                    <a:pt x="0" y="1332690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1233" r="0" b="-1233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1972062" y="614721"/>
            <a:ext cx="14343877" cy="2242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20"/>
              </a:lnSpc>
            </a:pPr>
            <a:r>
              <a:rPr lang="en-US" sz="10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Practical Strategies to Adapt to AI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530682" y="3958467"/>
            <a:ext cx="4795917" cy="6196466"/>
            <a:chOff x="0" y="0"/>
            <a:chExt cx="1263122" cy="163199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63122" cy="1631991"/>
            </a:xfrm>
            <a:custGeom>
              <a:avLst/>
              <a:gdLst/>
              <a:ahLst/>
              <a:cxnLst/>
              <a:rect r="r" b="b" t="t" l="l"/>
              <a:pathLst>
                <a:path h="1631991" w="1263122">
                  <a:moveTo>
                    <a:pt x="96856" y="0"/>
                  </a:moveTo>
                  <a:lnTo>
                    <a:pt x="1166266" y="0"/>
                  </a:lnTo>
                  <a:cubicBezTo>
                    <a:pt x="1191954" y="0"/>
                    <a:pt x="1216589" y="10204"/>
                    <a:pt x="1234754" y="28369"/>
                  </a:cubicBezTo>
                  <a:cubicBezTo>
                    <a:pt x="1252918" y="46533"/>
                    <a:pt x="1263122" y="71168"/>
                    <a:pt x="1263122" y="96856"/>
                  </a:cubicBezTo>
                  <a:lnTo>
                    <a:pt x="1263122" y="1535135"/>
                  </a:lnTo>
                  <a:cubicBezTo>
                    <a:pt x="1263122" y="1588627"/>
                    <a:pt x="1219758" y="1631991"/>
                    <a:pt x="1166266" y="1631991"/>
                  </a:cubicBezTo>
                  <a:lnTo>
                    <a:pt x="96856" y="1631991"/>
                  </a:lnTo>
                  <a:cubicBezTo>
                    <a:pt x="71168" y="1631991"/>
                    <a:pt x="46533" y="1621787"/>
                    <a:pt x="28369" y="1603622"/>
                  </a:cubicBezTo>
                  <a:cubicBezTo>
                    <a:pt x="10204" y="1585458"/>
                    <a:pt x="0" y="1560823"/>
                    <a:pt x="0" y="1535135"/>
                  </a:cubicBezTo>
                  <a:lnTo>
                    <a:pt x="0" y="96856"/>
                  </a:lnTo>
                  <a:cubicBezTo>
                    <a:pt x="0" y="71168"/>
                    <a:pt x="10204" y="46533"/>
                    <a:pt x="28369" y="28369"/>
                  </a:cubicBezTo>
                  <a:cubicBezTo>
                    <a:pt x="46533" y="10204"/>
                    <a:pt x="71168" y="0"/>
                    <a:pt x="96856" y="0"/>
                  </a:cubicBezTo>
                  <a:close/>
                </a:path>
              </a:pathLst>
            </a:custGeom>
            <a:solidFill>
              <a:srgbClr val="361E8B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1263122" cy="168914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47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3289635" y="3319462"/>
            <a:ext cx="1278010" cy="1278010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24C2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480"/>
                </a:lnSpc>
              </a:pPr>
              <a:r>
                <a:rPr lang="en-US" sz="3200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1</a:t>
              </a: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2098069" y="4854608"/>
            <a:ext cx="3661142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5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Understanding AI in Legal Practice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6746385" y="3958467"/>
            <a:ext cx="4795917" cy="6196466"/>
            <a:chOff x="0" y="0"/>
            <a:chExt cx="1263122" cy="163199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263122" cy="1631991"/>
            </a:xfrm>
            <a:custGeom>
              <a:avLst/>
              <a:gdLst/>
              <a:ahLst/>
              <a:cxnLst/>
              <a:rect r="r" b="b" t="t" l="l"/>
              <a:pathLst>
                <a:path h="1631991" w="1263122">
                  <a:moveTo>
                    <a:pt x="96856" y="0"/>
                  </a:moveTo>
                  <a:lnTo>
                    <a:pt x="1166266" y="0"/>
                  </a:lnTo>
                  <a:cubicBezTo>
                    <a:pt x="1191954" y="0"/>
                    <a:pt x="1216589" y="10204"/>
                    <a:pt x="1234754" y="28369"/>
                  </a:cubicBezTo>
                  <a:cubicBezTo>
                    <a:pt x="1252918" y="46533"/>
                    <a:pt x="1263122" y="71168"/>
                    <a:pt x="1263122" y="96856"/>
                  </a:cubicBezTo>
                  <a:lnTo>
                    <a:pt x="1263122" y="1535135"/>
                  </a:lnTo>
                  <a:cubicBezTo>
                    <a:pt x="1263122" y="1588627"/>
                    <a:pt x="1219758" y="1631991"/>
                    <a:pt x="1166266" y="1631991"/>
                  </a:cubicBezTo>
                  <a:lnTo>
                    <a:pt x="96856" y="1631991"/>
                  </a:lnTo>
                  <a:cubicBezTo>
                    <a:pt x="71168" y="1631991"/>
                    <a:pt x="46533" y="1621787"/>
                    <a:pt x="28369" y="1603622"/>
                  </a:cubicBezTo>
                  <a:cubicBezTo>
                    <a:pt x="10204" y="1585458"/>
                    <a:pt x="0" y="1560823"/>
                    <a:pt x="0" y="1535135"/>
                  </a:cubicBezTo>
                  <a:lnTo>
                    <a:pt x="0" y="96856"/>
                  </a:lnTo>
                  <a:cubicBezTo>
                    <a:pt x="0" y="71168"/>
                    <a:pt x="10204" y="46533"/>
                    <a:pt x="28369" y="28369"/>
                  </a:cubicBezTo>
                  <a:cubicBezTo>
                    <a:pt x="46533" y="10204"/>
                    <a:pt x="71168" y="0"/>
                    <a:pt x="96856" y="0"/>
                  </a:cubicBezTo>
                  <a:close/>
                </a:path>
              </a:pathLst>
            </a:custGeom>
            <a:solidFill>
              <a:srgbClr val="361E8B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57150"/>
              <a:ext cx="1263122" cy="168914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479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8505338" y="3319462"/>
            <a:ext cx="1278010" cy="1278010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24C2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480"/>
                </a:lnSpc>
              </a:pPr>
              <a:r>
                <a:rPr lang="en-US" sz="3200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2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1961401" y="3958467"/>
            <a:ext cx="4795917" cy="6196466"/>
            <a:chOff x="0" y="0"/>
            <a:chExt cx="1263122" cy="1631991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263122" cy="1631991"/>
            </a:xfrm>
            <a:custGeom>
              <a:avLst/>
              <a:gdLst/>
              <a:ahLst/>
              <a:cxnLst/>
              <a:rect r="r" b="b" t="t" l="l"/>
              <a:pathLst>
                <a:path h="1631991" w="1263122">
                  <a:moveTo>
                    <a:pt x="96856" y="0"/>
                  </a:moveTo>
                  <a:lnTo>
                    <a:pt x="1166266" y="0"/>
                  </a:lnTo>
                  <a:cubicBezTo>
                    <a:pt x="1191954" y="0"/>
                    <a:pt x="1216589" y="10204"/>
                    <a:pt x="1234754" y="28369"/>
                  </a:cubicBezTo>
                  <a:cubicBezTo>
                    <a:pt x="1252918" y="46533"/>
                    <a:pt x="1263122" y="71168"/>
                    <a:pt x="1263122" y="96856"/>
                  </a:cubicBezTo>
                  <a:lnTo>
                    <a:pt x="1263122" y="1535135"/>
                  </a:lnTo>
                  <a:cubicBezTo>
                    <a:pt x="1263122" y="1588627"/>
                    <a:pt x="1219758" y="1631991"/>
                    <a:pt x="1166266" y="1631991"/>
                  </a:cubicBezTo>
                  <a:lnTo>
                    <a:pt x="96856" y="1631991"/>
                  </a:lnTo>
                  <a:cubicBezTo>
                    <a:pt x="71168" y="1631991"/>
                    <a:pt x="46533" y="1621787"/>
                    <a:pt x="28369" y="1603622"/>
                  </a:cubicBezTo>
                  <a:cubicBezTo>
                    <a:pt x="10204" y="1585458"/>
                    <a:pt x="0" y="1560823"/>
                    <a:pt x="0" y="1535135"/>
                  </a:cubicBezTo>
                  <a:lnTo>
                    <a:pt x="0" y="96856"/>
                  </a:lnTo>
                  <a:cubicBezTo>
                    <a:pt x="0" y="71168"/>
                    <a:pt x="10204" y="46533"/>
                    <a:pt x="28369" y="28369"/>
                  </a:cubicBezTo>
                  <a:cubicBezTo>
                    <a:pt x="46533" y="10204"/>
                    <a:pt x="71168" y="0"/>
                    <a:pt x="96856" y="0"/>
                  </a:cubicBezTo>
                  <a:close/>
                </a:path>
              </a:pathLst>
            </a:custGeom>
            <a:solidFill>
              <a:srgbClr val="361E8B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57150"/>
              <a:ext cx="1263122" cy="168914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479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3720355" y="3319462"/>
            <a:ext cx="1278010" cy="1278010"/>
            <a:chOff x="0" y="0"/>
            <a:chExt cx="812800" cy="8128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24C2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480"/>
                </a:lnSpc>
              </a:pPr>
              <a:r>
                <a:rPr lang="en-US" sz="3200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3</a:t>
              </a:r>
            </a:p>
          </p:txBody>
        </p:sp>
      </p:grpSp>
      <p:sp>
        <p:nvSpPr>
          <p:cNvPr name="TextBox 24" id="24"/>
          <p:cNvSpPr txBox="true"/>
          <p:nvPr/>
        </p:nvSpPr>
        <p:spPr>
          <a:xfrm rot="0">
            <a:off x="7313772" y="4864133"/>
            <a:ext cx="3661142" cy="742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2499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Integrating AI into your Workflows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2465785" y="4864133"/>
            <a:ext cx="3787150" cy="742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2499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Future-Proofing your Legal Practice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972062" y="5883308"/>
            <a:ext cx="3661142" cy="3362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1807" indent="-215904" lvl="1">
              <a:lnSpc>
                <a:spcPts val="24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Learn the basics of AI</a:t>
            </a:r>
          </a:p>
          <a:p>
            <a:pPr algn="l" marL="431807" indent="-215904" lvl="1">
              <a:lnSpc>
                <a:spcPts val="24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Understand key AI applications in law</a:t>
            </a:r>
          </a:p>
          <a:p>
            <a:pPr algn="l" marL="431807" indent="-215904" lvl="1">
              <a:lnSpc>
                <a:spcPts val="24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Familiarize yourself with ethical concerns around AI</a:t>
            </a:r>
          </a:p>
          <a:p>
            <a:pPr algn="l" marL="431807" indent="-215904" lvl="1">
              <a:lnSpc>
                <a:spcPts val="24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Develop an AI governance framework to assess risks and responsibilities</a:t>
            </a:r>
          </a:p>
          <a:p>
            <a:pPr algn="l" marL="431807" indent="-215904" lvl="1">
              <a:lnSpc>
                <a:spcPts val="24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Identify opportunities to improve your workflows using AI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7313772" y="5864258"/>
            <a:ext cx="3661142" cy="3971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1807" indent="-215904" lvl="1">
              <a:lnSpc>
                <a:spcPts val="24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Conduct an AI-readiness assessment </a:t>
            </a:r>
          </a:p>
          <a:p>
            <a:pPr algn="l" marL="431807" indent="-215904" lvl="1">
              <a:lnSpc>
                <a:spcPts val="24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Evaluate AI solutions according to your needs</a:t>
            </a:r>
          </a:p>
          <a:p>
            <a:pPr algn="l" marL="431807" indent="-215904" lvl="1">
              <a:lnSpc>
                <a:spcPts val="24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Ensure compliance with Data Protection Laws</a:t>
            </a:r>
          </a:p>
          <a:p>
            <a:pPr algn="l" marL="431807" indent="-215904" lvl="1">
              <a:lnSpc>
                <a:spcPts val="24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Conduct cost-benefit analyses</a:t>
            </a:r>
          </a:p>
          <a:p>
            <a:pPr algn="l" marL="431807" indent="-215904" lvl="1">
              <a:lnSpc>
                <a:spcPts val="24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Start with low-risk AI such as legal research tools</a:t>
            </a:r>
          </a:p>
          <a:p>
            <a:pPr algn="l" marL="431807" indent="-215904" lvl="1">
              <a:lnSpc>
                <a:spcPts val="24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Integrate solutions using strategies that guarantee minimum disruption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2591792" y="5864258"/>
            <a:ext cx="3661142" cy="427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1807" indent="-215904" lvl="1">
              <a:lnSpc>
                <a:spcPts val="24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Develop and continuously upskill yourself in AI Literacy and proficiency</a:t>
            </a:r>
          </a:p>
          <a:p>
            <a:pPr algn="l" marL="431807" indent="-215904" lvl="1">
              <a:lnSpc>
                <a:spcPts val="24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Continuously evaluate new solutions to improve your business consistently</a:t>
            </a:r>
          </a:p>
          <a:p>
            <a:pPr algn="l" marL="431807" indent="-215904" lvl="1">
              <a:lnSpc>
                <a:spcPts val="24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Develop AI-resilient business strategies e.g. focusing on value-added services that require human expertise, such as negotiation and advocacy.</a:t>
            </a:r>
          </a:p>
          <a:p>
            <a:pPr algn="l" marL="431807" indent="-215904" lvl="1">
              <a:lnSpc>
                <a:spcPts val="24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Foster a culture of innovation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204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443993" y="3061717"/>
            <a:ext cx="7039846" cy="4606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049"/>
              </a:lnSpc>
            </a:pPr>
            <a:r>
              <a:rPr lang="en-US" sz="21312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THANK YOU!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783379" y="1752326"/>
            <a:ext cx="5827998" cy="6782348"/>
            <a:chOff x="0" y="0"/>
            <a:chExt cx="1534946" cy="178629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534946" cy="1786297"/>
            </a:xfrm>
            <a:custGeom>
              <a:avLst/>
              <a:gdLst/>
              <a:ahLst/>
              <a:cxnLst/>
              <a:rect r="r" b="b" t="t" l="l"/>
              <a:pathLst>
                <a:path h="1786297" w="1534946">
                  <a:moveTo>
                    <a:pt x="112914" y="0"/>
                  </a:moveTo>
                  <a:lnTo>
                    <a:pt x="1422032" y="0"/>
                  </a:lnTo>
                  <a:cubicBezTo>
                    <a:pt x="1484393" y="0"/>
                    <a:pt x="1534946" y="50553"/>
                    <a:pt x="1534946" y="112914"/>
                  </a:cubicBezTo>
                  <a:lnTo>
                    <a:pt x="1534946" y="1673383"/>
                  </a:lnTo>
                  <a:cubicBezTo>
                    <a:pt x="1534946" y="1735744"/>
                    <a:pt x="1484393" y="1786297"/>
                    <a:pt x="1422032" y="1786297"/>
                  </a:cubicBezTo>
                  <a:lnTo>
                    <a:pt x="112914" y="1786297"/>
                  </a:lnTo>
                  <a:cubicBezTo>
                    <a:pt x="82967" y="1786297"/>
                    <a:pt x="54247" y="1774401"/>
                    <a:pt x="33072" y="1753226"/>
                  </a:cubicBezTo>
                  <a:cubicBezTo>
                    <a:pt x="11896" y="1732050"/>
                    <a:pt x="0" y="1703330"/>
                    <a:pt x="0" y="1673383"/>
                  </a:cubicBezTo>
                  <a:lnTo>
                    <a:pt x="0" y="112914"/>
                  </a:lnTo>
                  <a:cubicBezTo>
                    <a:pt x="0" y="50553"/>
                    <a:pt x="50553" y="0"/>
                    <a:pt x="112914" y="0"/>
                  </a:cubicBezTo>
                  <a:close/>
                </a:path>
              </a:pathLst>
            </a:custGeom>
            <a:solidFill>
              <a:srgbClr val="361E8B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1534946" cy="18243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2300037" y="2261617"/>
            <a:ext cx="4794683" cy="5763766"/>
            <a:chOff x="0" y="0"/>
            <a:chExt cx="742822" cy="89295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742822" cy="892958"/>
            </a:xfrm>
            <a:custGeom>
              <a:avLst/>
              <a:gdLst/>
              <a:ahLst/>
              <a:cxnLst/>
              <a:rect r="r" b="b" t="t" l="l"/>
              <a:pathLst>
                <a:path h="892958" w="742822">
                  <a:moveTo>
                    <a:pt x="101725" y="0"/>
                  </a:moveTo>
                  <a:lnTo>
                    <a:pt x="641097" y="0"/>
                  </a:lnTo>
                  <a:cubicBezTo>
                    <a:pt x="668076" y="0"/>
                    <a:pt x="693950" y="10717"/>
                    <a:pt x="713027" y="29795"/>
                  </a:cubicBezTo>
                  <a:cubicBezTo>
                    <a:pt x="732104" y="48872"/>
                    <a:pt x="742822" y="74746"/>
                    <a:pt x="742822" y="101725"/>
                  </a:cubicBezTo>
                  <a:lnTo>
                    <a:pt x="742822" y="791233"/>
                  </a:lnTo>
                  <a:cubicBezTo>
                    <a:pt x="742822" y="818212"/>
                    <a:pt x="732104" y="844086"/>
                    <a:pt x="713027" y="863164"/>
                  </a:cubicBezTo>
                  <a:cubicBezTo>
                    <a:pt x="693950" y="882241"/>
                    <a:pt x="668076" y="892958"/>
                    <a:pt x="641097" y="892958"/>
                  </a:cubicBezTo>
                  <a:lnTo>
                    <a:pt x="101725" y="892958"/>
                  </a:lnTo>
                  <a:cubicBezTo>
                    <a:pt x="74746" y="892958"/>
                    <a:pt x="48872" y="882241"/>
                    <a:pt x="29795" y="863164"/>
                  </a:cubicBezTo>
                  <a:cubicBezTo>
                    <a:pt x="10717" y="844086"/>
                    <a:pt x="0" y="818212"/>
                    <a:pt x="0" y="791233"/>
                  </a:cubicBezTo>
                  <a:lnTo>
                    <a:pt x="0" y="101725"/>
                  </a:lnTo>
                  <a:cubicBezTo>
                    <a:pt x="0" y="74746"/>
                    <a:pt x="10717" y="48872"/>
                    <a:pt x="29795" y="29795"/>
                  </a:cubicBezTo>
                  <a:cubicBezTo>
                    <a:pt x="48872" y="10717"/>
                    <a:pt x="74746" y="0"/>
                    <a:pt x="101725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12389" r="0" b="-12389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true" flipV="false" rot="0">
            <a:off x="15173573" y="1028700"/>
            <a:ext cx="4171454" cy="6234510"/>
          </a:xfrm>
          <a:custGeom>
            <a:avLst/>
            <a:gdLst/>
            <a:ahLst/>
            <a:cxnLst/>
            <a:rect r="r" b="b" t="t" l="l"/>
            <a:pathLst>
              <a:path h="6234510" w="4171454">
                <a:moveTo>
                  <a:pt x="4171454" y="0"/>
                </a:moveTo>
                <a:lnTo>
                  <a:pt x="0" y="0"/>
                </a:lnTo>
                <a:lnTo>
                  <a:pt x="0" y="6234510"/>
                </a:lnTo>
                <a:lnTo>
                  <a:pt x="4171454" y="6234510"/>
                </a:lnTo>
                <a:lnTo>
                  <a:pt x="417145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DAGiQDKKAGg</dc:identifier>
  <dcterms:modified xsi:type="dcterms:W3CDTF">2011-08-01T06:04:30Z</dcterms:modified>
  <cp:revision>1</cp:revision>
  <dc:title>AI Vs Lawyers Presentation</dc:title>
</cp:coreProperties>
</file>